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71" r:id="rId7"/>
    <p:sldId id="272" r:id="rId8"/>
    <p:sldId id="273" r:id="rId9"/>
    <p:sldId id="274" r:id="rId10"/>
    <p:sldId id="26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0" d="100"/>
          <a:sy n="80" d="100"/>
        </p:scale>
        <p:origin x="-34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539F2FE-C69C-4DA9-A2FE-373C8C84EBE7}" type="datetimeFigureOut">
              <a:rPr lang="en-IN" smtClean="0"/>
              <a:t>30-05-2024</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AE10BF8-81C6-425C-AF72-49D1E513DFBA}"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39F2FE-C69C-4DA9-A2FE-373C8C84EBE7}" type="datetimeFigureOut">
              <a:rPr lang="en-IN" smtClean="0"/>
              <a:t>30-05-2024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39F2FE-C69C-4DA9-A2FE-373C8C84EBE7}" type="datetimeFigureOut">
              <a:rPr lang="en-IN" smtClean="0"/>
              <a:t>30-05-2024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39F2FE-C69C-4DA9-A2FE-373C8C84EBE7}" type="datetimeFigureOut">
              <a:rPr lang="en-IN" smtClean="0"/>
              <a:t>30-05-2024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AE10BF8-81C6-425C-AF72-49D1E513DFBA}" type="slidenum">
              <a:rPr lang="en-IN" smtClean="0"/>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539F2FE-C69C-4DA9-A2FE-373C8C84EBE7}" type="datetimeFigureOut">
              <a:rPr lang="en-IN" smtClean="0"/>
              <a:t>30-05-2024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AE10BF8-81C6-425C-AF72-49D1E513DFBA}" type="slidenum">
              <a:rPr lang="en-IN" smtClean="0"/>
              <a:t>‹#›</a:t>
            </a:fld>
            <a:endParaRPr lang="en-IN"/>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539F2FE-C69C-4DA9-A2FE-373C8C84EBE7}" type="datetimeFigureOut">
              <a:rPr lang="en-IN" smtClean="0"/>
              <a:t>30-05-2024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7AE10BF8-81C6-425C-AF72-49D1E513DFBA}" type="slidenum">
              <a:rPr lang="en-IN" smtClean="0"/>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539F2FE-C69C-4DA9-A2FE-373C8C84EBE7}" type="datetimeFigureOut">
              <a:rPr lang="en-IN" smtClean="0"/>
              <a:t>30-05-2024</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539F2FE-C69C-4DA9-A2FE-373C8C84EBE7}" type="datetimeFigureOut">
              <a:rPr lang="en-IN" smtClean="0"/>
              <a:t>30-05-2024</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7AE10BF8-81C6-425C-AF72-49D1E513DFBA}" type="slidenum">
              <a:rPr lang="en-IN" smtClean="0"/>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539F2FE-C69C-4DA9-A2FE-373C8C84EBE7}" type="datetimeFigureOut">
              <a:rPr lang="en-IN" smtClean="0"/>
              <a:t>30-05-2024</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6539F2FE-C69C-4DA9-A2FE-373C8C84EBE7}" type="datetimeFigureOut">
              <a:rPr lang="en-IN" smtClean="0"/>
              <a:t>30-05-2024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539F2FE-C69C-4DA9-A2FE-373C8C84EBE7}" type="datetimeFigureOut">
              <a:rPr lang="en-IN" smtClean="0"/>
              <a:t>30-05-2024</a:t>
            </a:fld>
            <a:endParaRPr lang="en-IN"/>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AE10BF8-81C6-425C-AF72-49D1E513DFBA}" type="slidenum">
              <a:rPr lang="en-IN" smtClean="0"/>
              <a:t>‹#›</a:t>
            </a:fld>
            <a:endParaRPr lang="en-IN"/>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6539F2FE-C69C-4DA9-A2FE-373C8C84EBE7}" type="datetimeFigureOut">
              <a:rPr lang="en-IN" smtClean="0"/>
              <a:t>30-05-2024</a:t>
            </a:fld>
            <a:endParaRPr lang="en-IN"/>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7AE10BF8-81C6-425C-AF72-49D1E513DFBA}"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s://www.techtarget.com/searchhealthit/definition/FDA-US-Food-and-Drug-Administrat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9A66779-D5C9-3C44-6941-6B3A83965AB2}"/>
              </a:ext>
            </a:extLst>
          </p:cNvPr>
          <p:cNvSpPr>
            <a:spLocks noGrp="1"/>
          </p:cNvSpPr>
          <p:nvPr>
            <p:ph type="ctrTitle"/>
          </p:nvPr>
        </p:nvSpPr>
        <p:spPr/>
        <p:txBody>
          <a:bodyPr>
            <a:normAutofit fontScale="90000"/>
          </a:bodyPr>
          <a:lstStyle/>
          <a:p>
            <a:pPr algn="ctr">
              <a:lnSpc>
                <a:spcPct val="107000"/>
              </a:lnSpc>
              <a:spcAft>
                <a:spcPts val="800"/>
              </a:spcAft>
            </a:pPr>
            <a:r>
              <a:rPr lang="en-US" sz="3600" b="1" kern="100" dirty="0">
                <a:solidFill>
                  <a:schemeClr val="tx1"/>
                </a:solidFill>
                <a:effectLst/>
                <a:latin typeface="Algerian" pitchFamily="82" charset="0"/>
                <a:ea typeface="Calibri" panose="020F0502020204030204" pitchFamily="34" charset="0"/>
                <a:cs typeface="Times New Roman" panose="02020603050405020304" pitchFamily="18" charset="0"/>
              </a:rPr>
              <a:t>IT Enabled Medical Sales Representative</a:t>
            </a:r>
            <a: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en-IN" sz="2800" kern="1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IN" sz="2800" kern="1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2800" b="1" kern="1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Module </a:t>
            </a:r>
            <a: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1</a:t>
            </a:r>
            <a: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2800" kern="1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Course Code:-MSR3021</a:t>
            </a:r>
            <a: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TOPIC:-</a:t>
            </a:r>
            <a: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IN" sz="2800" dirty="0">
              <a:solidFill>
                <a:schemeClr val="accent1">
                  <a:lumMod val="50000"/>
                </a:schemeClr>
              </a:solidFill>
            </a:endParaRPr>
          </a:p>
        </p:txBody>
      </p:sp>
      <p:sp>
        <p:nvSpPr>
          <p:cNvPr id="3" name="Subtitle 2">
            <a:extLst>
              <a:ext uri="{FF2B5EF4-FFF2-40B4-BE49-F238E27FC236}">
                <a16:creationId xmlns="" xmlns:a16="http://schemas.microsoft.com/office/drawing/2014/main" id="{70AFAE23-B233-9C5F-68E8-024B53BE6A2E}"/>
              </a:ext>
            </a:extLst>
          </p:cNvPr>
          <p:cNvSpPr>
            <a:spLocks noGrp="1"/>
          </p:cNvSpPr>
          <p:nvPr>
            <p:ph type="subTitle" idx="1"/>
          </p:nvPr>
        </p:nvSpPr>
        <p:spPr>
          <a:xfrm>
            <a:off x="492373" y="3602038"/>
            <a:ext cx="11310425" cy="2918032"/>
          </a:xfrm>
        </p:spPr>
        <p:txBody>
          <a:bodyPr>
            <a:normAutofit/>
          </a:bodyPr>
          <a:lstStyle/>
          <a:p>
            <a:r>
              <a:rPr lang="en-US" sz="3200" b="1" kern="100" dirty="0" smtClean="0">
                <a:solidFill>
                  <a:srgbClr val="C00000"/>
                </a:solidFill>
                <a:latin typeface="Algerian" panose="04020705040A02060702" pitchFamily="82" charset="0"/>
                <a:ea typeface="Calibri" panose="020F0502020204030204" pitchFamily="34" charset="0"/>
                <a:cs typeface="Times New Roman" panose="02020603050405020304" pitchFamily="18" charset="0"/>
              </a:rPr>
              <a:t>Understanding the ROLE of </a:t>
            </a:r>
            <a:r>
              <a:rPr lang="en-US" sz="3200" b="1" kern="100" dirty="0" err="1" smtClean="0">
                <a:solidFill>
                  <a:srgbClr val="C00000"/>
                </a:solidFill>
                <a:latin typeface="Algerian" panose="04020705040A02060702" pitchFamily="82" charset="0"/>
                <a:ea typeface="Calibri" panose="020F0502020204030204" pitchFamily="34" charset="0"/>
                <a:cs typeface="Times New Roman" panose="02020603050405020304" pitchFamily="18" charset="0"/>
              </a:rPr>
              <a:t>msr</a:t>
            </a:r>
            <a:r>
              <a:rPr lang="en-US" sz="3200" b="1" kern="100" dirty="0" smtClean="0">
                <a:solidFill>
                  <a:srgbClr val="C00000"/>
                </a:solidFill>
                <a:latin typeface="Algerian" panose="04020705040A02060702" pitchFamily="82" charset="0"/>
                <a:ea typeface="Calibri" panose="020F0502020204030204" pitchFamily="34" charset="0"/>
                <a:cs typeface="Times New Roman" panose="02020603050405020304" pitchFamily="18" charset="0"/>
              </a:rPr>
              <a:t> and regulations for medical sales representative</a:t>
            </a:r>
          </a:p>
          <a:p>
            <a:r>
              <a:rPr lang="en-US" sz="3200" b="1" kern="100" dirty="0" smtClean="0">
                <a:solidFill>
                  <a:srgbClr val="C00000"/>
                </a:solidFill>
                <a:effectLst/>
                <a:latin typeface="Algerian" panose="04020705040A02060702" pitchFamily="82" charset="0"/>
                <a:ea typeface="Calibri" panose="020F0502020204030204" pitchFamily="34" charset="0"/>
                <a:cs typeface="Times New Roman" panose="02020603050405020304" pitchFamily="18" charset="0"/>
              </a:rPr>
              <a:t>Practice of soft communication skill</a:t>
            </a:r>
            <a:endParaRPr lang="en-IN" sz="3200" kern="100" dirty="0">
              <a:solidFill>
                <a:srgbClr val="C00000"/>
              </a:solidFill>
              <a:effectLst/>
              <a:latin typeface="Algerian" panose="04020705040A02060702" pitchFamily="82" charset="0"/>
              <a:ea typeface="Calibri" panose="020F0502020204030204" pitchFamily="34" charset="0"/>
              <a:cs typeface="Times New Roman" panose="02020603050405020304" pitchFamily="18" charset="0"/>
            </a:endParaRPr>
          </a:p>
          <a:p>
            <a:endParaRPr lang="en-IN" dirty="0">
              <a:solidFill>
                <a:srgbClr val="C00000"/>
              </a:solidFill>
            </a:endParaRPr>
          </a:p>
        </p:txBody>
      </p:sp>
    </p:spTree>
    <p:extLst>
      <p:ext uri="{BB962C8B-B14F-4D97-AF65-F5344CB8AC3E}">
        <p14:creationId xmlns:p14="http://schemas.microsoft.com/office/powerpoint/2010/main" val="25191446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494088" y="365125"/>
            <a:ext cx="8697912" cy="4535488"/>
          </a:xfrm>
        </p:spPr>
        <p:txBody>
          <a:bodyPr>
            <a:normAutofit/>
          </a:bodyPr>
          <a:lstStyle/>
          <a:p>
            <a:pPr algn="ctr"/>
            <a:r>
              <a:rPr lang="en-US" sz="6000" dirty="0">
                <a:solidFill>
                  <a:schemeClr val="accent1">
                    <a:lumMod val="50000"/>
                  </a:schemeClr>
                </a:solidFill>
                <a:latin typeface="Algerian" panose="04020705040A02060702" pitchFamily="82" charset="0"/>
              </a:rPr>
              <a:t>THANK YOU</a:t>
            </a:r>
            <a:r>
              <a:rPr lang="en-IN" sz="6000" dirty="0">
                <a:solidFill>
                  <a:schemeClr val="accent1">
                    <a:lumMod val="50000"/>
                  </a:schemeClr>
                </a:solidFill>
                <a:latin typeface="Algerian" panose="04020705040A02060702" pitchFamily="82" charset="0"/>
              </a:rPr>
              <a:t/>
            </a:r>
            <a:br>
              <a:rPr lang="en-IN" sz="6000" dirty="0">
                <a:solidFill>
                  <a:schemeClr val="accent1">
                    <a:lumMod val="50000"/>
                  </a:schemeClr>
                </a:solidFill>
                <a:latin typeface="Algerian" panose="04020705040A02060702" pitchFamily="82" charset="0"/>
              </a:rPr>
            </a:br>
            <a:r>
              <a:rPr lang="en-IN" sz="6000" dirty="0">
                <a:solidFill>
                  <a:schemeClr val="accent1">
                    <a:lumMod val="50000"/>
                  </a:schemeClr>
                </a:solidFill>
                <a:latin typeface="Algerian" panose="04020705040A02060702" pitchFamily="82" charset="0"/>
              </a:rPr>
              <a:t/>
            </a:r>
            <a:br>
              <a:rPr lang="en-IN" sz="6000" dirty="0">
                <a:solidFill>
                  <a:schemeClr val="accent1">
                    <a:lumMod val="50000"/>
                  </a:schemeClr>
                </a:solidFill>
                <a:latin typeface="Algerian" panose="04020705040A02060702" pitchFamily="82" charset="0"/>
              </a:rPr>
            </a:br>
            <a:endParaRPr lang="en-IN" sz="6000" dirty="0"/>
          </a:p>
        </p:txBody>
      </p:sp>
    </p:spTree>
    <p:extLst>
      <p:ext uri="{BB962C8B-B14F-4D97-AF65-F5344CB8AC3E}">
        <p14:creationId xmlns:p14="http://schemas.microsoft.com/office/powerpoint/2010/main" val="10412892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1"/>
          </p:nvPr>
        </p:nvSpPr>
        <p:spPr/>
        <p:txBody>
          <a:bodyPr>
            <a:normAutofit/>
          </a:bodyPr>
          <a:lstStyle/>
          <a:p>
            <a:pPr marL="109728" indent="0">
              <a:buNone/>
            </a:pPr>
            <a:r>
              <a:rPr lang="en-US" b="1" dirty="0" smtClean="0">
                <a:latin typeface="Cambria" pitchFamily="18" charset="0"/>
                <a:ea typeface="Cambria" pitchFamily="18" charset="0"/>
              </a:rPr>
              <a:t>	Pharmaceutical </a:t>
            </a:r>
            <a:r>
              <a:rPr lang="en-US" b="1" dirty="0">
                <a:latin typeface="Cambria" pitchFamily="18" charset="0"/>
                <a:ea typeface="Cambria" pitchFamily="18" charset="0"/>
              </a:rPr>
              <a:t>detailing is a 1:1 marketing technique pharmaceutical companies use to educate a physician about </a:t>
            </a:r>
            <a:r>
              <a:rPr lang="en-US" b="1" dirty="0" smtClean="0">
                <a:latin typeface="Cambria" pitchFamily="18" charset="0"/>
                <a:ea typeface="Cambria" pitchFamily="18" charset="0"/>
              </a:rPr>
              <a:t>the</a:t>
            </a:r>
            <a:r>
              <a:rPr lang="en-US" b="1" dirty="0" smtClean="0">
                <a:latin typeface="Cambria" pitchFamily="18" charset="0"/>
                <a:ea typeface="Cambria" pitchFamily="18" charset="0"/>
              </a:rPr>
              <a:t> </a:t>
            </a:r>
            <a:r>
              <a:rPr lang="en-US" b="1" dirty="0">
                <a:latin typeface="Cambria" pitchFamily="18" charset="0"/>
                <a:ea typeface="Cambria" pitchFamily="18" charset="0"/>
              </a:rPr>
              <a:t>products, hoping that the physician will prescribe the company's products more often.</a:t>
            </a:r>
            <a:endParaRPr lang="en-IN" b="1" dirty="0">
              <a:latin typeface="Cambria" pitchFamily="18" charset="0"/>
              <a:ea typeface="Cambria" pitchFamily="18" charset="0"/>
            </a:endParaRPr>
          </a:p>
          <a:p>
            <a:endParaRPr lang="en-IN" dirty="0"/>
          </a:p>
        </p:txBody>
      </p:sp>
      <p:sp>
        <p:nvSpPr>
          <p:cNvPr id="8" name="Content Placeholder 7"/>
          <p:cNvSpPr>
            <a:spLocks noGrp="1"/>
          </p:cNvSpPr>
          <p:nvPr>
            <p:ph sz="half" idx="2"/>
          </p:nvPr>
        </p:nvSpPr>
        <p:spPr/>
        <p:txBody>
          <a:bodyPr>
            <a:normAutofit/>
          </a:bodyPr>
          <a:lstStyle/>
          <a:p>
            <a:pPr marL="109728" indent="0">
              <a:buNone/>
            </a:pPr>
            <a:endParaRPr lang="en-IN" sz="2400" dirty="0" smtClean="0"/>
          </a:p>
          <a:p>
            <a:pPr marL="109728" indent="0">
              <a:buNone/>
            </a:pPr>
            <a:r>
              <a:rPr lang="en-US" dirty="0" smtClean="0">
                <a:solidFill>
                  <a:srgbClr val="002060"/>
                </a:solidFill>
                <a:latin typeface="Cambria" pitchFamily="18" charset="0"/>
                <a:ea typeface="Cambria" pitchFamily="18" charset="0"/>
              </a:rPr>
              <a:t>OR </a:t>
            </a:r>
            <a:r>
              <a:rPr lang="en-US" dirty="0">
                <a:solidFill>
                  <a:srgbClr val="002060"/>
                </a:solidFill>
                <a:latin typeface="Cambria" pitchFamily="18" charset="0"/>
                <a:ea typeface="Cambria" pitchFamily="18" charset="0"/>
              </a:rPr>
              <a:t>in other words, </a:t>
            </a:r>
            <a:r>
              <a:rPr lang="en-US" b="1" i="1" dirty="0">
                <a:solidFill>
                  <a:srgbClr val="002060"/>
                </a:solidFill>
                <a:latin typeface="Cambria" pitchFamily="18" charset="0"/>
                <a:ea typeface="Cambria" pitchFamily="18" charset="0"/>
              </a:rPr>
              <a:t>Detailing can be defined as the presentation of selling point in the most logical sequence.</a:t>
            </a:r>
            <a:endParaRPr lang="en-IN" dirty="0">
              <a:solidFill>
                <a:srgbClr val="002060"/>
              </a:solidFill>
              <a:latin typeface="Cambria" pitchFamily="18" charset="0"/>
              <a:ea typeface="Cambria" pitchFamily="18" charset="0"/>
            </a:endParaRPr>
          </a:p>
          <a:p>
            <a:pPr marL="109728" indent="0">
              <a:buNone/>
            </a:pPr>
            <a:endParaRPr lang="en-US" dirty="0" smtClean="0"/>
          </a:p>
          <a:p>
            <a:pPr marL="109728" indent="0">
              <a:buNone/>
            </a:pPr>
            <a:r>
              <a:rPr lang="en-US" b="1" i="1" dirty="0">
                <a:solidFill>
                  <a:srgbClr val="FF0000"/>
                </a:solidFill>
                <a:latin typeface="Cambria" pitchFamily="18" charset="0"/>
                <a:ea typeface="Cambria" pitchFamily="18" charset="0"/>
              </a:rPr>
              <a:t>Detailing is the selling with the persuasion of the highest order.</a:t>
            </a:r>
            <a:endParaRPr lang="en-IN" b="1" i="1" dirty="0">
              <a:solidFill>
                <a:srgbClr val="FF0000"/>
              </a:solidFill>
              <a:latin typeface="Cambria" pitchFamily="18" charset="0"/>
              <a:ea typeface="Cambria" pitchFamily="18" charset="0"/>
            </a:endParaRPr>
          </a:p>
          <a:p>
            <a:pPr marL="109728" indent="0">
              <a:buNone/>
            </a:pPr>
            <a:endParaRPr lang="en-IN" dirty="0"/>
          </a:p>
        </p:txBody>
      </p:sp>
      <p:sp>
        <p:nvSpPr>
          <p:cNvPr id="2" name="Title 1">
            <a:extLst>
              <a:ext uri="{FF2B5EF4-FFF2-40B4-BE49-F238E27FC236}">
                <a16:creationId xmlns="" xmlns:a16="http://schemas.microsoft.com/office/drawing/2014/main" id="{9B1D167C-41D4-E5F1-B193-B79C1A0AC34D}"/>
              </a:ext>
            </a:extLst>
          </p:cNvPr>
          <p:cNvSpPr>
            <a:spLocks noGrp="1"/>
          </p:cNvSpPr>
          <p:nvPr>
            <p:ph type="title"/>
          </p:nvPr>
        </p:nvSpPr>
        <p:spPr>
          <a:xfrm>
            <a:off x="609600" y="274638"/>
            <a:ext cx="10972800" cy="2896074"/>
          </a:xfrm>
        </p:spPr>
        <p:txBody>
          <a:bodyPr>
            <a:normAutofit/>
          </a:bodyPr>
          <a:lstStyle/>
          <a:p>
            <a:pPr algn="ctr"/>
            <a:r>
              <a:rPr lang="en-IN" sz="4400" dirty="0" smtClean="0">
                <a:solidFill>
                  <a:srgbClr val="C00000"/>
                </a:solidFill>
                <a:effectLst/>
                <a:latin typeface="Algerian" pitchFamily="82" charset="0"/>
              </a:rPr>
              <a:t>PHARMACEUTICALS DETAILING</a:t>
            </a:r>
            <a:br>
              <a:rPr lang="en-IN" sz="4400" dirty="0" smtClean="0">
                <a:solidFill>
                  <a:srgbClr val="C00000"/>
                </a:solidFill>
                <a:effectLst/>
                <a:latin typeface="Algerian" pitchFamily="82" charset="0"/>
              </a:rPr>
            </a:br>
            <a:r>
              <a:rPr lang="en-IN" sz="4400" dirty="0" smtClean="0">
                <a:solidFill>
                  <a:srgbClr val="C00000"/>
                </a:solidFill>
                <a:effectLst/>
                <a:latin typeface="Algerian" pitchFamily="82" charset="0"/>
              </a:rPr>
              <a:t>	</a:t>
            </a:r>
            <a:br>
              <a:rPr lang="en-IN" sz="4400" dirty="0" smtClean="0">
                <a:solidFill>
                  <a:srgbClr val="C00000"/>
                </a:solidFill>
                <a:effectLst/>
                <a:latin typeface="Algerian" pitchFamily="82" charset="0"/>
              </a:rPr>
            </a:br>
            <a:r>
              <a:rPr lang="en-IN" sz="1600" dirty="0" smtClean="0">
                <a:effectLst/>
              </a:rPr>
              <a:t/>
            </a:r>
            <a:br>
              <a:rPr lang="en-IN" sz="1600" dirty="0" smtClean="0">
                <a:effectLst/>
              </a:rPr>
            </a:br>
            <a:r>
              <a:rPr lang="en-IN" sz="1800" kern="100" dirty="0" smtClean="0">
                <a:effectLst/>
                <a:latin typeface="Calibri" panose="020F0502020204030204" pitchFamily="34" charset="0"/>
                <a:ea typeface="Calibri" panose="020F0502020204030204" pitchFamily="34" charset="0"/>
                <a:cs typeface="Times New Roman" panose="02020603050405020304" pitchFamily="18" charset="0"/>
              </a:rPr>
              <a:t/>
            </a:r>
            <a:br>
              <a:rPr lang="en-IN" sz="1800" kern="100" dirty="0" smtClean="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Tree>
    <p:extLst>
      <p:ext uri="{BB962C8B-B14F-4D97-AF65-F5344CB8AC3E}">
        <p14:creationId xmlns:p14="http://schemas.microsoft.com/office/powerpoint/2010/main" val="1228687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15899B0B-1391-3C33-1488-A05346D1657C}"/>
              </a:ext>
            </a:extLst>
          </p:cNvPr>
          <p:cNvSpPr>
            <a:spLocks noGrp="1"/>
          </p:cNvSpPr>
          <p:nvPr>
            <p:ph idx="1"/>
          </p:nvPr>
        </p:nvSpPr>
        <p:spPr/>
        <p:txBody>
          <a:bodyPr>
            <a:normAutofit/>
          </a:bodyPr>
          <a:lstStyle/>
          <a:p>
            <a:endParaRPr lang="en-IN" sz="2000" i="1" kern="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109728" indent="0">
              <a:buNone/>
            </a:pPr>
            <a:endParaRPr lang="en-IN" sz="2400" dirty="0">
              <a:latin typeface="Algerian" pitchFamily="82" charset="0"/>
            </a:endParaRPr>
          </a:p>
        </p:txBody>
      </p:sp>
      <p:sp>
        <p:nvSpPr>
          <p:cNvPr id="4" name="Title 3"/>
          <p:cNvSpPr>
            <a:spLocks noGrp="1"/>
          </p:cNvSpPr>
          <p:nvPr>
            <p:ph type="title"/>
          </p:nvPr>
        </p:nvSpPr>
        <p:spPr>
          <a:xfrm>
            <a:off x="609600" y="274637"/>
            <a:ext cx="10972800" cy="1684791"/>
          </a:xfrm>
        </p:spPr>
        <p:txBody>
          <a:bodyPr>
            <a:normAutofit fontScale="90000"/>
          </a:bodyPr>
          <a:lstStyle/>
          <a:p>
            <a:pPr algn="ctr"/>
            <a:r>
              <a:rPr lang="en-US" dirty="0">
                <a:solidFill>
                  <a:srgbClr val="C00000"/>
                </a:solidFill>
                <a:effectLst/>
                <a:latin typeface="Algerian" pitchFamily="82" charset="0"/>
              </a:rPr>
              <a:t>B</a:t>
            </a:r>
            <a:r>
              <a:rPr lang="en-US" dirty="0" smtClean="0">
                <a:solidFill>
                  <a:srgbClr val="C00000"/>
                </a:solidFill>
                <a:effectLst/>
                <a:latin typeface="Algerian" pitchFamily="82" charset="0"/>
              </a:rPr>
              <a:t>enefits </a:t>
            </a:r>
            <a:r>
              <a:rPr lang="en-US" dirty="0">
                <a:solidFill>
                  <a:srgbClr val="C00000"/>
                </a:solidFill>
                <a:effectLst/>
                <a:latin typeface="Algerian" pitchFamily="82" charset="0"/>
              </a:rPr>
              <a:t>of pharmaceutical </a:t>
            </a:r>
            <a:r>
              <a:rPr lang="en-US" dirty="0" smtClean="0">
                <a:solidFill>
                  <a:srgbClr val="C00000"/>
                </a:solidFill>
                <a:effectLst/>
                <a:latin typeface="Algerian" pitchFamily="82" charset="0"/>
              </a:rPr>
              <a:t>detailing</a:t>
            </a:r>
            <a:r>
              <a:rPr lang="en-IN" dirty="0" smtClean="0">
                <a:effectLst/>
              </a:rPr>
              <a:t/>
            </a:r>
            <a:br>
              <a:rPr lang="en-IN" dirty="0" smtClean="0">
                <a:effectLst/>
              </a:rPr>
            </a:br>
            <a:r>
              <a:rPr lang="en-IN" dirty="0" smtClean="0">
                <a:effectLst/>
              </a:rPr>
              <a:t/>
            </a:r>
            <a:br>
              <a:rPr lang="en-IN" dirty="0" smtClean="0">
                <a:effectLst/>
              </a:rPr>
            </a:br>
            <a:endParaRPr lang="en-IN" dirty="0"/>
          </a:p>
        </p:txBody>
      </p:sp>
      <p:sp>
        <p:nvSpPr>
          <p:cNvPr id="10" name="Rectangle 9"/>
          <p:cNvSpPr/>
          <p:nvPr/>
        </p:nvSpPr>
        <p:spPr>
          <a:xfrm>
            <a:off x="1151905" y="1443841"/>
            <a:ext cx="10367159" cy="3785652"/>
          </a:xfrm>
          <a:prstGeom prst="rect">
            <a:avLst/>
          </a:prstGeom>
        </p:spPr>
        <p:txBody>
          <a:bodyPr wrap="square">
            <a:spAutoFit/>
          </a:bodyPr>
          <a:lstStyle/>
          <a:p>
            <a:pPr marL="342900" indent="-342900">
              <a:buFont typeface="Wingdings" pitchFamily="2" charset="2"/>
              <a:buChar char="q"/>
            </a:pPr>
            <a:r>
              <a:rPr lang="en-US" sz="2400" b="1" i="1" dirty="0">
                <a:solidFill>
                  <a:srgbClr val="C00000"/>
                </a:solidFill>
                <a:latin typeface="Cambria" pitchFamily="18" charset="0"/>
                <a:ea typeface="Cambria" pitchFamily="18" charset="0"/>
              </a:rPr>
              <a:t>Increased sales.</a:t>
            </a:r>
            <a:r>
              <a:rPr lang="en-US" sz="2400" dirty="0">
                <a:latin typeface="Cambria" pitchFamily="18" charset="0"/>
                <a:ea typeface="Cambria" pitchFamily="18" charset="0"/>
              </a:rPr>
              <a:t> Pharmaceutical detailing can result in increased pharmaceutical sales because a pharmaceutical sales representative is able to provide information about the product that may influence the physician to prescribe the product.</a:t>
            </a:r>
            <a:endParaRPr lang="en-IN" sz="2400" dirty="0">
              <a:latin typeface="Cambria" pitchFamily="18" charset="0"/>
              <a:ea typeface="Cambria" pitchFamily="18" charset="0"/>
            </a:endParaRPr>
          </a:p>
          <a:p>
            <a:pPr marL="342900" indent="-342900">
              <a:buFont typeface="Wingdings" pitchFamily="2" charset="2"/>
              <a:buChar char="q"/>
            </a:pPr>
            <a:r>
              <a:rPr lang="en-IN" sz="2400" b="1" i="1" dirty="0">
                <a:solidFill>
                  <a:srgbClr val="C00000"/>
                </a:solidFill>
                <a:latin typeface="Cambria" pitchFamily="18" charset="0"/>
                <a:ea typeface="Cambria" pitchFamily="18" charset="0"/>
              </a:rPr>
              <a:t>Compliance with FDA regulations.</a:t>
            </a:r>
            <a:r>
              <a:rPr lang="en-IN" sz="2400" dirty="0">
                <a:latin typeface="Cambria" pitchFamily="18" charset="0"/>
                <a:ea typeface="Cambria" pitchFamily="18" charset="0"/>
              </a:rPr>
              <a:t> Detailing helps pharmaceutical companies comply with </a:t>
            </a:r>
            <a:r>
              <a:rPr lang="en-IN" sz="2400" u="sng" dirty="0">
                <a:latin typeface="Cambria" pitchFamily="18" charset="0"/>
                <a:ea typeface="Cambria" pitchFamily="18" charset="0"/>
                <a:hlinkClick r:id="rId2"/>
              </a:rPr>
              <a:t>FDA</a:t>
            </a:r>
            <a:r>
              <a:rPr lang="en-IN" sz="2400" dirty="0">
                <a:latin typeface="Cambria" pitchFamily="18" charset="0"/>
                <a:ea typeface="Cambria" pitchFamily="18" charset="0"/>
              </a:rPr>
              <a:t> regulations by providing information about products that must be included on the label.</a:t>
            </a:r>
          </a:p>
          <a:p>
            <a:pPr marL="342900" indent="-342900">
              <a:buFont typeface="Wingdings" pitchFamily="2" charset="2"/>
              <a:buChar char="q"/>
            </a:pPr>
            <a:r>
              <a:rPr lang="en-IN" sz="2400" b="1" i="1" dirty="0">
                <a:solidFill>
                  <a:srgbClr val="C00000"/>
                </a:solidFill>
                <a:latin typeface="Cambria" pitchFamily="18" charset="0"/>
                <a:ea typeface="Cambria" pitchFamily="18" charset="0"/>
              </a:rPr>
              <a:t>Improved patient outcomes.</a:t>
            </a:r>
            <a:r>
              <a:rPr lang="en-IN" sz="2400" b="1" dirty="0">
                <a:latin typeface="Cambria" pitchFamily="18" charset="0"/>
                <a:ea typeface="Cambria" pitchFamily="18" charset="0"/>
              </a:rPr>
              <a:t> </a:t>
            </a:r>
            <a:r>
              <a:rPr lang="en-IN" sz="2400" dirty="0">
                <a:latin typeface="Cambria" pitchFamily="18" charset="0"/>
                <a:ea typeface="Cambria" pitchFamily="18" charset="0"/>
              </a:rPr>
              <a:t>Detailing also provides information about a product that may improve patient outcomes. This includes information about dosing, side effects and interactions with other medications.</a:t>
            </a:r>
          </a:p>
        </p:txBody>
      </p:sp>
    </p:spTree>
    <p:extLst>
      <p:ext uri="{BB962C8B-B14F-4D97-AF65-F5344CB8AC3E}">
        <p14:creationId xmlns:p14="http://schemas.microsoft.com/office/powerpoint/2010/main" val="41597171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A1C423AA-80A2-F509-A4FE-CFDEB47505E7}"/>
              </a:ext>
            </a:extLst>
          </p:cNvPr>
          <p:cNvSpPr>
            <a:spLocks noGrp="1"/>
          </p:cNvSpPr>
          <p:nvPr>
            <p:ph sz="half" idx="1"/>
          </p:nvPr>
        </p:nvSpPr>
        <p:spPr/>
        <p:txBody>
          <a:bodyPr>
            <a:normAutofit/>
          </a:bodyPr>
          <a:lstStyle/>
          <a:p>
            <a:endParaRPr lang="en-IN" dirty="0" smtClean="0"/>
          </a:p>
          <a:p>
            <a:endParaRPr lang="en-IN" dirty="0"/>
          </a:p>
        </p:txBody>
      </p:sp>
      <p:sp>
        <p:nvSpPr>
          <p:cNvPr id="9" name="Content Placeholder 8"/>
          <p:cNvSpPr>
            <a:spLocks noGrp="1"/>
          </p:cNvSpPr>
          <p:nvPr>
            <p:ph sz="half" idx="2"/>
          </p:nvPr>
        </p:nvSpPr>
        <p:spPr>
          <a:xfrm>
            <a:off x="855023" y="1481329"/>
            <a:ext cx="10727377" cy="4525963"/>
          </a:xfrm>
        </p:spPr>
        <p:txBody>
          <a:bodyPr>
            <a:normAutofit/>
          </a:bodyPr>
          <a:lstStyle/>
          <a:p>
            <a:pPr marL="109728" indent="0">
              <a:buNone/>
            </a:pPr>
            <a:r>
              <a:rPr lang="en-US" dirty="0" smtClean="0"/>
              <a:t>	</a:t>
            </a:r>
            <a:r>
              <a:rPr lang="en-US" dirty="0" smtClean="0">
                <a:solidFill>
                  <a:srgbClr val="002060"/>
                </a:solidFill>
                <a:latin typeface="Algerian" pitchFamily="82" charset="0"/>
              </a:rPr>
              <a:t>Detailing </a:t>
            </a:r>
            <a:r>
              <a:rPr lang="en-US" dirty="0">
                <a:solidFill>
                  <a:srgbClr val="002060"/>
                </a:solidFill>
                <a:latin typeface="Algerian" pitchFamily="82" charset="0"/>
              </a:rPr>
              <a:t>would always be clear, concise, logical a would enlightened the doctor </a:t>
            </a:r>
            <a:r>
              <a:rPr lang="en-US" dirty="0" smtClean="0">
                <a:solidFill>
                  <a:srgbClr val="002060"/>
                </a:solidFill>
                <a:latin typeface="Algerian" pitchFamily="82" charset="0"/>
              </a:rPr>
              <a:t>on</a:t>
            </a:r>
          </a:p>
          <a:p>
            <a:pPr marL="109728" indent="0">
              <a:buNone/>
            </a:pPr>
            <a:endParaRPr lang="en-IN" sz="2400" dirty="0">
              <a:solidFill>
                <a:srgbClr val="002060"/>
              </a:solidFill>
              <a:latin typeface="Algerian" pitchFamily="82" charset="0"/>
            </a:endParaRPr>
          </a:p>
          <a:p>
            <a:pPr lvl="1">
              <a:buFont typeface="Wingdings" pitchFamily="2" charset="2"/>
              <a:buChar char="q"/>
            </a:pPr>
            <a:r>
              <a:rPr lang="en-US" b="1" i="1" dirty="0">
                <a:latin typeface="Cambria" pitchFamily="18" charset="0"/>
                <a:ea typeface="Cambria" pitchFamily="18" charset="0"/>
              </a:rPr>
              <a:t>WHAT THE PRODUCT IS</a:t>
            </a:r>
            <a:r>
              <a:rPr lang="en-US" b="1" i="1" dirty="0" smtClean="0">
                <a:latin typeface="Cambria" pitchFamily="18" charset="0"/>
                <a:ea typeface="Cambria" pitchFamily="18" charset="0"/>
              </a:rPr>
              <a:t>?</a:t>
            </a:r>
          </a:p>
          <a:p>
            <a:pPr lvl="1">
              <a:buFont typeface="Wingdings" pitchFamily="2" charset="2"/>
              <a:buChar char="q"/>
            </a:pPr>
            <a:endParaRPr lang="en-IN" sz="2000" b="1" dirty="0">
              <a:latin typeface="Cambria" pitchFamily="18" charset="0"/>
              <a:ea typeface="Cambria" pitchFamily="18" charset="0"/>
            </a:endParaRPr>
          </a:p>
          <a:p>
            <a:pPr lvl="1">
              <a:buFont typeface="Wingdings" pitchFamily="2" charset="2"/>
              <a:buChar char="q"/>
            </a:pPr>
            <a:r>
              <a:rPr lang="en-US" b="1" i="1" dirty="0">
                <a:latin typeface="Cambria" pitchFamily="18" charset="0"/>
                <a:ea typeface="Cambria" pitchFamily="18" charset="0"/>
              </a:rPr>
              <a:t>WHAT IS THE PRODUCT USED FOR</a:t>
            </a:r>
            <a:r>
              <a:rPr lang="en-US" b="1" i="1" dirty="0" smtClean="0">
                <a:latin typeface="Cambria" pitchFamily="18" charset="0"/>
                <a:ea typeface="Cambria" pitchFamily="18" charset="0"/>
              </a:rPr>
              <a:t>?</a:t>
            </a:r>
          </a:p>
          <a:p>
            <a:pPr lvl="1">
              <a:buFont typeface="Wingdings" pitchFamily="2" charset="2"/>
              <a:buChar char="q"/>
            </a:pPr>
            <a:endParaRPr lang="en-IN" sz="2000" b="1" dirty="0">
              <a:latin typeface="Cambria" pitchFamily="18" charset="0"/>
              <a:ea typeface="Cambria" pitchFamily="18" charset="0"/>
            </a:endParaRPr>
          </a:p>
          <a:p>
            <a:pPr lvl="1">
              <a:buFont typeface="Wingdings" pitchFamily="2" charset="2"/>
              <a:buChar char="q"/>
            </a:pPr>
            <a:r>
              <a:rPr lang="en-US" b="1" i="1" dirty="0">
                <a:latin typeface="Cambria" pitchFamily="18" charset="0"/>
                <a:ea typeface="Cambria" pitchFamily="18" charset="0"/>
              </a:rPr>
              <a:t>WHAT THE PRODUCT WILL DO</a:t>
            </a:r>
            <a:r>
              <a:rPr lang="en-US" b="1" i="1" dirty="0" smtClean="0">
                <a:latin typeface="Cambria" pitchFamily="18" charset="0"/>
                <a:ea typeface="Cambria" pitchFamily="18" charset="0"/>
              </a:rPr>
              <a:t>?</a:t>
            </a:r>
          </a:p>
          <a:p>
            <a:pPr lvl="1">
              <a:buFont typeface="Wingdings" pitchFamily="2" charset="2"/>
              <a:buChar char="q"/>
            </a:pPr>
            <a:endParaRPr lang="en-IN" sz="2000" b="1" dirty="0">
              <a:latin typeface="Cambria" pitchFamily="18" charset="0"/>
              <a:ea typeface="Cambria" pitchFamily="18" charset="0"/>
            </a:endParaRPr>
          </a:p>
          <a:p>
            <a:pPr lvl="1">
              <a:buFont typeface="Wingdings" pitchFamily="2" charset="2"/>
              <a:buChar char="q"/>
            </a:pPr>
            <a:r>
              <a:rPr lang="en-US" b="1" i="1" dirty="0">
                <a:latin typeface="Cambria" pitchFamily="18" charset="0"/>
                <a:ea typeface="Cambria" pitchFamily="18" charset="0"/>
              </a:rPr>
              <a:t>HOW IS THE PRODUCT BETTER?</a:t>
            </a:r>
            <a:endParaRPr lang="en-IN" sz="2000" b="1" dirty="0">
              <a:latin typeface="Cambria" pitchFamily="18" charset="0"/>
              <a:ea typeface="Cambria" pitchFamily="18" charset="0"/>
            </a:endParaRPr>
          </a:p>
          <a:p>
            <a:pPr>
              <a:buFont typeface="Wingdings" pitchFamily="2" charset="2"/>
              <a:buChar char="q"/>
            </a:pPr>
            <a:endParaRPr lang="en-IN" dirty="0"/>
          </a:p>
        </p:txBody>
      </p:sp>
      <p:sp>
        <p:nvSpPr>
          <p:cNvPr id="2" name="Title 1">
            <a:extLst>
              <a:ext uri="{FF2B5EF4-FFF2-40B4-BE49-F238E27FC236}">
                <a16:creationId xmlns="" xmlns:a16="http://schemas.microsoft.com/office/drawing/2014/main" id="{628C7CE2-DA53-19DF-D72C-496CE7DC349A}"/>
              </a:ext>
            </a:extLst>
          </p:cNvPr>
          <p:cNvSpPr>
            <a:spLocks noGrp="1"/>
          </p:cNvSpPr>
          <p:nvPr>
            <p:ph type="title"/>
          </p:nvPr>
        </p:nvSpPr>
        <p:spPr/>
        <p:txBody>
          <a:bodyPr>
            <a:normAutofit fontScale="90000"/>
          </a:bodyPr>
          <a:lstStyle/>
          <a:p>
            <a:pPr algn="ctr"/>
            <a:r>
              <a:rPr lang="en-IN" dirty="0" smtClean="0"/>
              <a:t/>
            </a:r>
            <a:br>
              <a:rPr lang="en-IN" dirty="0" smtClean="0"/>
            </a:br>
            <a:r>
              <a:rPr lang="en-US" dirty="0">
                <a:solidFill>
                  <a:srgbClr val="C00000"/>
                </a:solidFill>
                <a:effectLst/>
                <a:latin typeface="Algerian" pitchFamily="82" charset="0"/>
              </a:rPr>
              <a:t>Characteristics of Detailing:-</a:t>
            </a:r>
            <a:r>
              <a:rPr lang="en-IN" dirty="0">
                <a:solidFill>
                  <a:srgbClr val="C00000"/>
                </a:solidFill>
                <a:effectLst/>
                <a:latin typeface="Algerian" pitchFamily="82" charset="0"/>
              </a:rPr>
              <a:t/>
            </a:r>
            <a:br>
              <a:rPr lang="en-IN" dirty="0">
                <a:solidFill>
                  <a:srgbClr val="C00000"/>
                </a:solidFill>
                <a:effectLst/>
                <a:latin typeface="Algerian" pitchFamily="82" charset="0"/>
              </a:rPr>
            </a:br>
            <a:r>
              <a:rPr lang="en-IN" dirty="0">
                <a:solidFill>
                  <a:srgbClr val="C00000"/>
                </a:solidFill>
                <a:effectLst/>
                <a:latin typeface="Algerian" pitchFamily="82" charset="0"/>
              </a:rPr>
              <a:t/>
            </a:r>
            <a:br>
              <a:rPr lang="en-IN" dirty="0">
                <a:solidFill>
                  <a:srgbClr val="C00000"/>
                </a:solidFill>
                <a:effectLst/>
                <a:latin typeface="Algerian" pitchFamily="82" charset="0"/>
              </a:rPr>
            </a:br>
            <a:endParaRPr lang="en-IN" dirty="0">
              <a:solidFill>
                <a:srgbClr val="C00000"/>
              </a:solidFill>
              <a:latin typeface="Algerian" pitchFamily="82" charset="0"/>
            </a:endParaRPr>
          </a:p>
        </p:txBody>
      </p:sp>
    </p:spTree>
    <p:extLst>
      <p:ext uri="{BB962C8B-B14F-4D97-AF65-F5344CB8AC3E}">
        <p14:creationId xmlns:p14="http://schemas.microsoft.com/office/powerpoint/2010/main" val="3977519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a:bodyPr>
          <a:lstStyle/>
          <a:p>
            <a:pPr marL="109728" lvl="0" indent="0" fontAlgn="base">
              <a:buNone/>
            </a:pPr>
            <a:endParaRPr lang="en-IN" dirty="0">
              <a:latin typeface="Cambria" pitchFamily="18" charset="0"/>
              <a:ea typeface="Cambria" pitchFamily="18" charset="0"/>
            </a:endParaRPr>
          </a:p>
          <a:p>
            <a:pPr marL="109728" indent="0">
              <a:buNone/>
            </a:pPr>
            <a:endParaRPr lang="en-IN" dirty="0"/>
          </a:p>
        </p:txBody>
      </p:sp>
      <p:sp>
        <p:nvSpPr>
          <p:cNvPr id="4" name="Content Placeholder 3"/>
          <p:cNvSpPr>
            <a:spLocks noGrp="1"/>
          </p:cNvSpPr>
          <p:nvPr>
            <p:ph sz="half" idx="2"/>
          </p:nvPr>
        </p:nvSpPr>
        <p:spPr/>
        <p:txBody>
          <a:bodyPr>
            <a:normAutofit/>
          </a:bodyPr>
          <a:lstStyle/>
          <a:p>
            <a:pPr marL="109728" lvl="0" indent="0" fontAlgn="base">
              <a:buNone/>
            </a:pPr>
            <a:endParaRPr lang="en-IN" dirty="0">
              <a:latin typeface="Cambria" pitchFamily="18" charset="0"/>
              <a:ea typeface="Cambria" pitchFamily="18" charset="0"/>
            </a:endParaRPr>
          </a:p>
          <a:p>
            <a:pPr>
              <a:buFont typeface="Wingdings" pitchFamily="2" charset="2"/>
              <a:buChar char="v"/>
            </a:pPr>
            <a:r>
              <a:rPr lang="en-US" b="1" dirty="0">
                <a:solidFill>
                  <a:schemeClr val="accent2">
                    <a:lumMod val="50000"/>
                  </a:schemeClr>
                </a:solidFill>
                <a:latin typeface="Cambria" pitchFamily="18" charset="0"/>
                <a:ea typeface="Cambria" pitchFamily="18" charset="0"/>
              </a:rPr>
              <a:t>You would notice that the recall value when you tell and show is more than 3 times after 3 days as compared to only showing and  6 times to only saying</a:t>
            </a:r>
            <a:r>
              <a:rPr lang="en-US" b="1" dirty="0" smtClean="0">
                <a:solidFill>
                  <a:schemeClr val="accent2">
                    <a:lumMod val="50000"/>
                  </a:schemeClr>
                </a:solidFill>
                <a:latin typeface="Cambria" pitchFamily="18" charset="0"/>
                <a:ea typeface="Cambria" pitchFamily="18" charset="0"/>
              </a:rPr>
              <a:t>.</a:t>
            </a:r>
          </a:p>
          <a:p>
            <a:pPr>
              <a:buFont typeface="Wingdings" pitchFamily="2" charset="2"/>
              <a:buChar char="v"/>
            </a:pPr>
            <a:endParaRPr lang="en-IN" b="1" dirty="0">
              <a:solidFill>
                <a:schemeClr val="accent2">
                  <a:lumMod val="50000"/>
                </a:schemeClr>
              </a:solidFill>
              <a:latin typeface="Cambria" pitchFamily="18" charset="0"/>
              <a:ea typeface="Cambria" pitchFamily="18" charset="0"/>
            </a:endParaRPr>
          </a:p>
          <a:p>
            <a:pPr>
              <a:buFont typeface="Wingdings" pitchFamily="2" charset="2"/>
              <a:buChar char="v"/>
            </a:pPr>
            <a:r>
              <a:rPr lang="en-US" b="1" dirty="0">
                <a:solidFill>
                  <a:schemeClr val="accent2">
                    <a:lumMod val="50000"/>
                  </a:schemeClr>
                </a:solidFill>
                <a:latin typeface="Cambria" pitchFamily="18" charset="0"/>
                <a:ea typeface="Cambria" pitchFamily="18" charset="0"/>
              </a:rPr>
              <a:t>The TOOL is known as </a:t>
            </a:r>
            <a:r>
              <a:rPr lang="en-US" b="1" i="1" dirty="0">
                <a:solidFill>
                  <a:schemeClr val="accent2">
                    <a:lumMod val="50000"/>
                  </a:schemeClr>
                </a:solidFill>
                <a:latin typeface="Cambria" pitchFamily="18" charset="0"/>
                <a:ea typeface="Cambria" pitchFamily="18" charset="0"/>
              </a:rPr>
              <a:t>“VISUAL AID”</a:t>
            </a:r>
            <a:endParaRPr lang="en-IN" b="1" dirty="0">
              <a:solidFill>
                <a:schemeClr val="accent2">
                  <a:lumMod val="50000"/>
                </a:schemeClr>
              </a:solidFill>
              <a:latin typeface="Cambria" pitchFamily="18" charset="0"/>
              <a:ea typeface="Cambria" pitchFamily="18" charset="0"/>
            </a:endParaRPr>
          </a:p>
          <a:p>
            <a:endParaRPr lang="en-IN" dirty="0"/>
          </a:p>
        </p:txBody>
      </p:sp>
      <p:sp>
        <p:nvSpPr>
          <p:cNvPr id="2" name="Title 1"/>
          <p:cNvSpPr>
            <a:spLocks noGrp="1"/>
          </p:cNvSpPr>
          <p:nvPr>
            <p:ph type="title"/>
          </p:nvPr>
        </p:nvSpPr>
        <p:spPr>
          <a:xfrm>
            <a:off x="609600" y="558140"/>
            <a:ext cx="10972800" cy="1377538"/>
          </a:xfrm>
        </p:spPr>
        <p:txBody>
          <a:bodyPr>
            <a:normAutofit fontScale="90000"/>
          </a:bodyPr>
          <a:lstStyle/>
          <a:p>
            <a:pPr algn="ctr"/>
            <a:r>
              <a:rPr lang="en-US" sz="3100" dirty="0">
                <a:solidFill>
                  <a:srgbClr val="C00000"/>
                </a:solidFill>
                <a:effectLst/>
                <a:latin typeface="Algerian" pitchFamily="82" charset="0"/>
              </a:rPr>
              <a:t>WHY SHOULD A DETAILING HAVE TO BE AN AUDIO VISUAL?</a:t>
            </a:r>
            <a:r>
              <a:rPr lang="en-IN" dirty="0">
                <a:effectLst/>
              </a:rPr>
              <a:t/>
            </a:r>
            <a:br>
              <a:rPr lang="en-IN" dirty="0">
                <a:effectLst/>
              </a:rPr>
            </a:br>
            <a:r>
              <a:rPr lang="en-IN" dirty="0">
                <a:solidFill>
                  <a:srgbClr val="C00000"/>
                </a:solidFill>
                <a:effectLst/>
                <a:latin typeface="Algerian" pitchFamily="82" charset="0"/>
              </a:rPr>
              <a:t/>
            </a:r>
            <a:br>
              <a:rPr lang="en-IN" dirty="0">
                <a:solidFill>
                  <a:srgbClr val="C00000"/>
                </a:solidFill>
                <a:effectLst/>
                <a:latin typeface="Algerian" pitchFamily="82" charset="0"/>
              </a:rPr>
            </a:br>
            <a:endParaRPr lang="en-IN" dirty="0">
              <a:solidFill>
                <a:srgbClr val="C00000"/>
              </a:solidFill>
              <a:latin typeface="Algerian" pitchFamily="82" charset="0"/>
            </a:endParaRPr>
          </a:p>
        </p:txBody>
      </p:sp>
      <p:graphicFrame>
        <p:nvGraphicFramePr>
          <p:cNvPr id="5" name="Table 4"/>
          <p:cNvGraphicFramePr>
            <a:graphicFrameLocks noGrp="1"/>
          </p:cNvGraphicFramePr>
          <p:nvPr>
            <p:extLst>
              <p:ext uri="{D42A27DB-BD31-4B8C-83A1-F6EECF244321}">
                <p14:modId xmlns:p14="http://schemas.microsoft.com/office/powerpoint/2010/main" val="576790622"/>
              </p:ext>
            </p:extLst>
          </p:nvPr>
        </p:nvGraphicFramePr>
        <p:xfrm>
          <a:off x="853888" y="2198659"/>
          <a:ext cx="5140325" cy="1425538"/>
        </p:xfrm>
        <a:graphic>
          <a:graphicData uri="http://schemas.openxmlformats.org/drawingml/2006/table">
            <a:tbl>
              <a:tblPr firstRow="1" firstCol="1" bandRow="1">
                <a:tableStyleId>{5C22544A-7EE6-4342-B048-85BDC9FD1C3A}</a:tableStyleId>
              </a:tblPr>
              <a:tblGrid>
                <a:gridCol w="1360170"/>
                <a:gridCol w="1889760"/>
                <a:gridCol w="1890395"/>
              </a:tblGrid>
              <a:tr h="520790">
                <a:tc>
                  <a:txBody>
                    <a:bodyPr/>
                    <a:lstStyle/>
                    <a:p>
                      <a:pPr algn="just">
                        <a:lnSpc>
                          <a:spcPct val="106000"/>
                        </a:lnSpc>
                        <a:spcAft>
                          <a:spcPts val="0"/>
                        </a:spcAft>
                      </a:pPr>
                      <a:r>
                        <a:rPr lang="en-IN" sz="1400" dirty="0">
                          <a:effectLst/>
                        </a:rPr>
                        <a:t> </a:t>
                      </a:r>
                      <a:endParaRPr lang="en-IN" sz="1100" dirty="0">
                        <a:effectLst/>
                        <a:latin typeface="Calibri"/>
                        <a:ea typeface="Calibri"/>
                        <a:cs typeface="Times New Roman"/>
                      </a:endParaRPr>
                    </a:p>
                  </a:txBody>
                  <a:tcPr marL="68580" marR="68580" marT="0" marB="0" anchor="b"/>
                </a:tc>
                <a:tc>
                  <a:txBody>
                    <a:bodyPr/>
                    <a:lstStyle/>
                    <a:p>
                      <a:pPr algn="just">
                        <a:lnSpc>
                          <a:spcPct val="106000"/>
                        </a:lnSpc>
                        <a:spcAft>
                          <a:spcPts val="0"/>
                        </a:spcAft>
                      </a:pPr>
                      <a:r>
                        <a:rPr lang="en-IN" sz="1400" dirty="0">
                          <a:solidFill>
                            <a:srgbClr val="FF0000"/>
                          </a:solidFill>
                          <a:effectLst/>
                        </a:rPr>
                        <a:t>RECALL AFTER 3 HOURS</a:t>
                      </a:r>
                      <a:endParaRPr lang="en-IN" sz="1100" dirty="0">
                        <a:solidFill>
                          <a:srgbClr val="FF0000"/>
                        </a:solidFill>
                        <a:effectLst/>
                        <a:latin typeface="Calibri"/>
                        <a:ea typeface="Calibri"/>
                        <a:cs typeface="Times New Roman"/>
                      </a:endParaRPr>
                    </a:p>
                  </a:txBody>
                  <a:tcPr marL="68580" marR="68580" marT="0" marB="0" anchor="b"/>
                </a:tc>
                <a:tc>
                  <a:txBody>
                    <a:bodyPr/>
                    <a:lstStyle/>
                    <a:p>
                      <a:pPr algn="just">
                        <a:lnSpc>
                          <a:spcPct val="106000"/>
                        </a:lnSpc>
                        <a:spcAft>
                          <a:spcPts val="0"/>
                        </a:spcAft>
                      </a:pPr>
                      <a:r>
                        <a:rPr lang="en-IN" sz="1400" dirty="0">
                          <a:solidFill>
                            <a:srgbClr val="FF0000"/>
                          </a:solidFill>
                          <a:effectLst/>
                        </a:rPr>
                        <a:t>RECALL AFTER 3 DAYS</a:t>
                      </a:r>
                      <a:endParaRPr lang="en-IN" sz="1100" dirty="0">
                        <a:solidFill>
                          <a:srgbClr val="FF0000"/>
                        </a:solidFill>
                        <a:effectLst/>
                        <a:latin typeface="Calibri"/>
                        <a:ea typeface="Calibri"/>
                        <a:cs typeface="Times New Roman"/>
                      </a:endParaRPr>
                    </a:p>
                  </a:txBody>
                  <a:tcPr marL="68580" marR="68580" marT="0" marB="0" anchor="b"/>
                </a:tc>
              </a:tr>
              <a:tr h="190500">
                <a:tc>
                  <a:txBody>
                    <a:bodyPr/>
                    <a:lstStyle/>
                    <a:p>
                      <a:pPr algn="just">
                        <a:lnSpc>
                          <a:spcPct val="106000"/>
                        </a:lnSpc>
                        <a:spcAft>
                          <a:spcPts val="0"/>
                        </a:spcAft>
                      </a:pPr>
                      <a:r>
                        <a:rPr lang="en-IN" sz="1400">
                          <a:solidFill>
                            <a:srgbClr val="FF0000"/>
                          </a:solidFill>
                          <a:effectLst/>
                        </a:rPr>
                        <a:t>ONLY TELL</a:t>
                      </a:r>
                      <a:endParaRPr lang="en-IN" sz="1100">
                        <a:solidFill>
                          <a:srgbClr val="FF0000"/>
                        </a:solidFill>
                        <a:effectLst/>
                        <a:latin typeface="Calibri"/>
                        <a:ea typeface="Calibri"/>
                        <a:cs typeface="Times New Roman"/>
                      </a:endParaRPr>
                    </a:p>
                  </a:txBody>
                  <a:tcPr marL="68580" marR="68580" marT="0" marB="0" anchor="b"/>
                </a:tc>
                <a:tc>
                  <a:txBody>
                    <a:bodyPr/>
                    <a:lstStyle/>
                    <a:p>
                      <a:pPr algn="just">
                        <a:lnSpc>
                          <a:spcPct val="106000"/>
                        </a:lnSpc>
                        <a:spcAft>
                          <a:spcPts val="0"/>
                        </a:spcAft>
                      </a:pPr>
                      <a:r>
                        <a:rPr lang="en-IN" sz="1400">
                          <a:effectLst/>
                        </a:rPr>
                        <a:t>70%</a:t>
                      </a:r>
                      <a:endParaRPr lang="en-IN" sz="1100">
                        <a:effectLst/>
                        <a:latin typeface="Calibri"/>
                        <a:ea typeface="Calibri"/>
                        <a:cs typeface="Times New Roman"/>
                      </a:endParaRPr>
                    </a:p>
                  </a:txBody>
                  <a:tcPr marL="68580" marR="68580" marT="0" marB="0" anchor="b"/>
                </a:tc>
                <a:tc>
                  <a:txBody>
                    <a:bodyPr/>
                    <a:lstStyle/>
                    <a:p>
                      <a:pPr algn="just">
                        <a:lnSpc>
                          <a:spcPct val="106000"/>
                        </a:lnSpc>
                        <a:spcAft>
                          <a:spcPts val="0"/>
                        </a:spcAft>
                      </a:pPr>
                      <a:r>
                        <a:rPr lang="en-IN" sz="1400">
                          <a:effectLst/>
                        </a:rPr>
                        <a:t>10%</a:t>
                      </a:r>
                      <a:endParaRPr lang="en-IN" sz="1100">
                        <a:effectLst/>
                        <a:latin typeface="Calibri"/>
                        <a:ea typeface="Calibri"/>
                        <a:cs typeface="Times New Roman"/>
                      </a:endParaRPr>
                    </a:p>
                  </a:txBody>
                  <a:tcPr marL="68580" marR="68580" marT="0" marB="0" anchor="b"/>
                </a:tc>
              </a:tr>
              <a:tr h="190500">
                <a:tc>
                  <a:txBody>
                    <a:bodyPr/>
                    <a:lstStyle/>
                    <a:p>
                      <a:pPr algn="just">
                        <a:lnSpc>
                          <a:spcPct val="106000"/>
                        </a:lnSpc>
                        <a:spcAft>
                          <a:spcPts val="0"/>
                        </a:spcAft>
                      </a:pPr>
                      <a:r>
                        <a:rPr lang="en-IN" sz="1400">
                          <a:solidFill>
                            <a:srgbClr val="FF0000"/>
                          </a:solidFill>
                          <a:effectLst/>
                        </a:rPr>
                        <a:t>ONLY SHOW</a:t>
                      </a:r>
                      <a:endParaRPr lang="en-IN" sz="1100">
                        <a:solidFill>
                          <a:srgbClr val="FF0000"/>
                        </a:solidFill>
                        <a:effectLst/>
                        <a:latin typeface="Calibri"/>
                        <a:ea typeface="Calibri"/>
                        <a:cs typeface="Times New Roman"/>
                      </a:endParaRPr>
                    </a:p>
                  </a:txBody>
                  <a:tcPr marL="68580" marR="68580" marT="0" marB="0" anchor="b"/>
                </a:tc>
                <a:tc>
                  <a:txBody>
                    <a:bodyPr/>
                    <a:lstStyle/>
                    <a:p>
                      <a:pPr algn="just">
                        <a:lnSpc>
                          <a:spcPct val="106000"/>
                        </a:lnSpc>
                        <a:spcAft>
                          <a:spcPts val="0"/>
                        </a:spcAft>
                      </a:pPr>
                      <a:r>
                        <a:rPr lang="en-IN" sz="1400">
                          <a:effectLst/>
                        </a:rPr>
                        <a:t>72%</a:t>
                      </a:r>
                      <a:endParaRPr lang="en-IN" sz="1100">
                        <a:effectLst/>
                        <a:latin typeface="Calibri"/>
                        <a:ea typeface="Calibri"/>
                        <a:cs typeface="Times New Roman"/>
                      </a:endParaRPr>
                    </a:p>
                  </a:txBody>
                  <a:tcPr marL="68580" marR="68580" marT="0" marB="0" anchor="b"/>
                </a:tc>
                <a:tc>
                  <a:txBody>
                    <a:bodyPr/>
                    <a:lstStyle/>
                    <a:p>
                      <a:pPr algn="just">
                        <a:lnSpc>
                          <a:spcPct val="106000"/>
                        </a:lnSpc>
                        <a:spcAft>
                          <a:spcPts val="0"/>
                        </a:spcAft>
                      </a:pPr>
                      <a:r>
                        <a:rPr lang="en-IN" sz="1400">
                          <a:effectLst/>
                        </a:rPr>
                        <a:t>20%</a:t>
                      </a:r>
                      <a:endParaRPr lang="en-IN" sz="1100">
                        <a:effectLst/>
                        <a:latin typeface="Calibri"/>
                        <a:ea typeface="Calibri"/>
                        <a:cs typeface="Times New Roman"/>
                      </a:endParaRPr>
                    </a:p>
                  </a:txBody>
                  <a:tcPr marL="68580" marR="68580" marT="0" marB="0" anchor="b"/>
                </a:tc>
              </a:tr>
              <a:tr h="190500">
                <a:tc>
                  <a:txBody>
                    <a:bodyPr/>
                    <a:lstStyle/>
                    <a:p>
                      <a:pPr algn="just">
                        <a:lnSpc>
                          <a:spcPct val="106000"/>
                        </a:lnSpc>
                        <a:spcAft>
                          <a:spcPts val="0"/>
                        </a:spcAft>
                      </a:pPr>
                      <a:r>
                        <a:rPr lang="en-IN" sz="1400" dirty="0">
                          <a:solidFill>
                            <a:srgbClr val="FF0000"/>
                          </a:solidFill>
                          <a:effectLst/>
                        </a:rPr>
                        <a:t>TELL AND SHOW</a:t>
                      </a:r>
                      <a:endParaRPr lang="en-IN" sz="1100" dirty="0">
                        <a:solidFill>
                          <a:srgbClr val="FF0000"/>
                        </a:solidFill>
                        <a:effectLst/>
                        <a:latin typeface="Calibri"/>
                        <a:ea typeface="Calibri"/>
                        <a:cs typeface="Times New Roman"/>
                      </a:endParaRPr>
                    </a:p>
                  </a:txBody>
                  <a:tcPr marL="68580" marR="68580" marT="0" marB="0" anchor="b"/>
                </a:tc>
                <a:tc>
                  <a:txBody>
                    <a:bodyPr/>
                    <a:lstStyle/>
                    <a:p>
                      <a:pPr algn="just">
                        <a:lnSpc>
                          <a:spcPct val="106000"/>
                        </a:lnSpc>
                        <a:spcAft>
                          <a:spcPts val="0"/>
                        </a:spcAft>
                      </a:pPr>
                      <a:r>
                        <a:rPr lang="en-IN" sz="1400">
                          <a:effectLst/>
                        </a:rPr>
                        <a:t>85%</a:t>
                      </a:r>
                      <a:endParaRPr lang="en-IN" sz="1100">
                        <a:effectLst/>
                        <a:latin typeface="Calibri"/>
                        <a:ea typeface="Calibri"/>
                        <a:cs typeface="Times New Roman"/>
                      </a:endParaRPr>
                    </a:p>
                  </a:txBody>
                  <a:tcPr marL="68580" marR="68580" marT="0" marB="0" anchor="b"/>
                </a:tc>
                <a:tc>
                  <a:txBody>
                    <a:bodyPr/>
                    <a:lstStyle/>
                    <a:p>
                      <a:pPr algn="just">
                        <a:lnSpc>
                          <a:spcPct val="106000"/>
                        </a:lnSpc>
                        <a:spcAft>
                          <a:spcPts val="0"/>
                        </a:spcAft>
                      </a:pPr>
                      <a:r>
                        <a:rPr lang="en-IN" sz="1400" dirty="0">
                          <a:effectLst/>
                        </a:rPr>
                        <a:t>65%</a:t>
                      </a:r>
                      <a:endParaRPr lang="en-IN" sz="1100" dirty="0">
                        <a:effectLst/>
                        <a:latin typeface="Calibri"/>
                        <a:ea typeface="Calibri"/>
                        <a:cs typeface="Times New Roman"/>
                      </a:endParaRPr>
                    </a:p>
                  </a:txBody>
                  <a:tcPr marL="68580" marR="68580" marT="0" marB="0" anchor="b"/>
                </a:tc>
              </a:tr>
            </a:tbl>
          </a:graphicData>
        </a:graphic>
      </p:graphicFrame>
    </p:spTree>
    <p:extLst>
      <p:ext uri="{BB962C8B-B14F-4D97-AF65-F5344CB8AC3E}">
        <p14:creationId xmlns:p14="http://schemas.microsoft.com/office/powerpoint/2010/main" val="30129210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fontScale="62500" lnSpcReduction="20000"/>
          </a:bodyPr>
          <a:lstStyle/>
          <a:p>
            <a:pPr>
              <a:buFont typeface="Wingdings" pitchFamily="2" charset="2"/>
              <a:buChar char="v"/>
            </a:pPr>
            <a:r>
              <a:rPr lang="en-IN" b="1" dirty="0">
                <a:latin typeface="Cambria" pitchFamily="18" charset="0"/>
                <a:ea typeface="Cambria" pitchFamily="18" charset="0"/>
              </a:rPr>
              <a:t>Introduction: </a:t>
            </a:r>
            <a:endParaRPr lang="en-IN" dirty="0">
              <a:latin typeface="Cambria" pitchFamily="18" charset="0"/>
              <a:ea typeface="Cambria" pitchFamily="18" charset="0"/>
            </a:endParaRPr>
          </a:p>
          <a:p>
            <a:pPr marL="109728" indent="0">
              <a:buNone/>
            </a:pPr>
            <a:r>
              <a:rPr lang="en-IN" dirty="0" smtClean="0">
                <a:latin typeface="Cambria" pitchFamily="18" charset="0"/>
                <a:ea typeface="Cambria" pitchFamily="18" charset="0"/>
              </a:rPr>
              <a:t>	Always </a:t>
            </a:r>
            <a:r>
              <a:rPr lang="en-IN" dirty="0">
                <a:latin typeface="Cambria" pitchFamily="18" charset="0"/>
                <a:ea typeface="Cambria" pitchFamily="18" charset="0"/>
              </a:rPr>
              <a:t>give the doctor your full name, the company you represent, the name of your product and what it is used for. Don't assume the doctor remembers who you are or whom you represent from the few brief greetings shouted at her through the office window. And don't presume that she knows your product or what it does, even if you've left enough literature to fill a small library. In short, you had better start from scratch.</a:t>
            </a:r>
          </a:p>
          <a:p>
            <a:pPr>
              <a:buFont typeface="Wingdings" pitchFamily="2" charset="2"/>
              <a:buChar char="v"/>
            </a:pPr>
            <a:r>
              <a:rPr lang="en-IN" b="1" dirty="0">
                <a:latin typeface="Cambria" pitchFamily="18" charset="0"/>
                <a:ea typeface="Cambria" pitchFamily="18" charset="0"/>
              </a:rPr>
              <a:t>Product introduction: </a:t>
            </a:r>
            <a:endParaRPr lang="en-IN" dirty="0">
              <a:latin typeface="Cambria" pitchFamily="18" charset="0"/>
              <a:ea typeface="Cambria" pitchFamily="18" charset="0"/>
            </a:endParaRPr>
          </a:p>
          <a:p>
            <a:pPr marL="109728" indent="0">
              <a:buNone/>
            </a:pPr>
            <a:r>
              <a:rPr lang="en-IN" dirty="0" smtClean="0">
                <a:latin typeface="Cambria" pitchFamily="18" charset="0"/>
                <a:ea typeface="Cambria" pitchFamily="18" charset="0"/>
              </a:rPr>
              <a:t>	Now </a:t>
            </a:r>
            <a:r>
              <a:rPr lang="en-IN" dirty="0">
                <a:latin typeface="Cambria" pitchFamily="18" charset="0"/>
                <a:ea typeface="Cambria" pitchFamily="18" charset="0"/>
              </a:rPr>
              <a:t>is your chance. Go for it. Time to explain, in detail, what your product does, why it is the best and how the doctor can use it in her practice. Make it brief but informative. Remember: features and benefits. If you don't give that doctor a reason to use your drug, you've wasted her time and yours.</a:t>
            </a:r>
          </a:p>
          <a:p>
            <a:endParaRPr lang="en-IN" dirty="0"/>
          </a:p>
        </p:txBody>
      </p:sp>
      <p:sp>
        <p:nvSpPr>
          <p:cNvPr id="4" name="Title 3"/>
          <p:cNvSpPr>
            <a:spLocks noGrp="1"/>
          </p:cNvSpPr>
          <p:nvPr>
            <p:ph type="title"/>
          </p:nvPr>
        </p:nvSpPr>
        <p:spPr>
          <a:xfrm>
            <a:off x="609600" y="274637"/>
            <a:ext cx="10972800" cy="1993550"/>
          </a:xfrm>
        </p:spPr>
        <p:txBody>
          <a:bodyPr>
            <a:normAutofit/>
          </a:bodyPr>
          <a:lstStyle/>
          <a:p>
            <a:pPr algn="ctr"/>
            <a:r>
              <a:rPr lang="en-US" sz="4000" dirty="0">
                <a:solidFill>
                  <a:srgbClr val="C00000"/>
                </a:solidFill>
                <a:effectLst/>
                <a:latin typeface="Algerian" pitchFamily="82" charset="0"/>
              </a:rPr>
              <a:t>4 Steps of Effective </a:t>
            </a:r>
            <a:r>
              <a:rPr lang="en-US" sz="4000" dirty="0" smtClean="0">
                <a:solidFill>
                  <a:srgbClr val="C00000"/>
                </a:solidFill>
                <a:effectLst/>
                <a:latin typeface="Algerian" pitchFamily="82" charset="0"/>
              </a:rPr>
              <a:t>Detailing</a:t>
            </a:r>
            <a:r>
              <a:rPr lang="en-IN" sz="4000" dirty="0">
                <a:effectLst/>
              </a:rPr>
              <a:t/>
            </a:r>
            <a:br>
              <a:rPr lang="en-IN" sz="4000" dirty="0">
                <a:effectLst/>
              </a:rPr>
            </a:br>
            <a:r>
              <a:rPr lang="en-IN" sz="4400" i="1" dirty="0">
                <a:solidFill>
                  <a:srgbClr val="C00000"/>
                </a:solidFill>
                <a:latin typeface="Cambria" pitchFamily="18" charset="0"/>
                <a:ea typeface="Cambria" pitchFamily="18" charset="0"/>
              </a:rPr>
              <a:t>	</a:t>
            </a:r>
            <a:endParaRPr lang="en-IN" dirty="0">
              <a:solidFill>
                <a:srgbClr val="C00000"/>
              </a:solidFill>
            </a:endParaRPr>
          </a:p>
        </p:txBody>
      </p:sp>
      <p:sp>
        <p:nvSpPr>
          <p:cNvPr id="3" name="Content Placeholder 2"/>
          <p:cNvSpPr>
            <a:spLocks noGrp="1"/>
          </p:cNvSpPr>
          <p:nvPr>
            <p:ph sz="half" idx="2"/>
          </p:nvPr>
        </p:nvSpPr>
        <p:spPr/>
        <p:txBody>
          <a:bodyPr>
            <a:normAutofit fontScale="62500" lnSpcReduction="20000"/>
          </a:bodyPr>
          <a:lstStyle/>
          <a:p>
            <a:pPr>
              <a:buFont typeface="Wingdings" pitchFamily="2" charset="2"/>
              <a:buChar char="v"/>
            </a:pPr>
            <a:endParaRPr lang="en-IN" b="1" dirty="0" smtClean="0">
              <a:latin typeface="Cambria" pitchFamily="18" charset="0"/>
              <a:ea typeface="Cambria" pitchFamily="18" charset="0"/>
            </a:endParaRPr>
          </a:p>
          <a:p>
            <a:pPr>
              <a:buFont typeface="Wingdings" pitchFamily="2" charset="2"/>
              <a:buChar char="v"/>
            </a:pPr>
            <a:endParaRPr lang="en-IN" b="1" dirty="0" smtClean="0">
              <a:latin typeface="Cambria" pitchFamily="18" charset="0"/>
              <a:ea typeface="Cambria" pitchFamily="18" charset="0"/>
            </a:endParaRPr>
          </a:p>
          <a:p>
            <a:pPr>
              <a:buFont typeface="Wingdings" pitchFamily="2" charset="2"/>
              <a:buChar char="v"/>
            </a:pPr>
            <a:r>
              <a:rPr lang="en-IN" b="1" dirty="0" smtClean="0">
                <a:latin typeface="Cambria" pitchFamily="18" charset="0"/>
                <a:ea typeface="Cambria" pitchFamily="18" charset="0"/>
              </a:rPr>
              <a:t>Probing</a:t>
            </a:r>
            <a:r>
              <a:rPr lang="en-IN" b="1" dirty="0">
                <a:latin typeface="Cambria" pitchFamily="18" charset="0"/>
                <a:ea typeface="Cambria" pitchFamily="18" charset="0"/>
              </a:rPr>
              <a:t>: </a:t>
            </a:r>
            <a:endParaRPr lang="en-IN" dirty="0">
              <a:latin typeface="Cambria" pitchFamily="18" charset="0"/>
              <a:ea typeface="Cambria" pitchFamily="18" charset="0"/>
            </a:endParaRPr>
          </a:p>
          <a:p>
            <a:pPr marL="109728" indent="0">
              <a:buNone/>
            </a:pPr>
            <a:r>
              <a:rPr lang="en-IN" dirty="0" smtClean="0">
                <a:latin typeface="Cambria" pitchFamily="18" charset="0"/>
                <a:ea typeface="Cambria" pitchFamily="18" charset="0"/>
              </a:rPr>
              <a:t>	Quickly</a:t>
            </a:r>
            <a:r>
              <a:rPr lang="en-IN" dirty="0">
                <a:latin typeface="Cambria" pitchFamily="18" charset="0"/>
                <a:ea typeface="Cambria" pitchFamily="18" charset="0"/>
              </a:rPr>
              <a:t>, ask if there are any questions. Answer if needed</a:t>
            </a:r>
            <a:r>
              <a:rPr lang="en-IN" dirty="0" smtClean="0">
                <a:latin typeface="Cambria" pitchFamily="18" charset="0"/>
                <a:ea typeface="Cambria" pitchFamily="18" charset="0"/>
              </a:rPr>
              <a:t>.</a:t>
            </a:r>
          </a:p>
          <a:p>
            <a:pPr marL="109728" indent="0">
              <a:buNone/>
            </a:pPr>
            <a:endParaRPr lang="en-US" dirty="0">
              <a:latin typeface="Cambria" pitchFamily="18" charset="0"/>
              <a:ea typeface="Cambria" pitchFamily="18" charset="0"/>
            </a:endParaRPr>
          </a:p>
          <a:p>
            <a:pPr marL="109728" indent="0">
              <a:buNone/>
            </a:pPr>
            <a:endParaRPr lang="en-US" dirty="0" smtClean="0">
              <a:latin typeface="Cambria" pitchFamily="18" charset="0"/>
              <a:ea typeface="Cambria" pitchFamily="18" charset="0"/>
            </a:endParaRPr>
          </a:p>
          <a:p>
            <a:pPr marL="109728" indent="0">
              <a:buNone/>
            </a:pPr>
            <a:endParaRPr lang="en-IN" dirty="0">
              <a:latin typeface="Cambria" pitchFamily="18" charset="0"/>
              <a:ea typeface="Cambria" pitchFamily="18" charset="0"/>
            </a:endParaRPr>
          </a:p>
          <a:p>
            <a:pPr>
              <a:buFont typeface="Wingdings" pitchFamily="2" charset="2"/>
              <a:buChar char="v"/>
            </a:pPr>
            <a:r>
              <a:rPr lang="en-IN" b="1" dirty="0">
                <a:latin typeface="Cambria" pitchFamily="18" charset="0"/>
                <a:ea typeface="Cambria" pitchFamily="18" charset="0"/>
              </a:rPr>
              <a:t>Close: </a:t>
            </a:r>
            <a:endParaRPr lang="en-IN" dirty="0">
              <a:latin typeface="Cambria" pitchFamily="18" charset="0"/>
              <a:ea typeface="Cambria" pitchFamily="18" charset="0"/>
            </a:endParaRPr>
          </a:p>
          <a:p>
            <a:pPr marL="109728" indent="0">
              <a:buNone/>
            </a:pPr>
            <a:r>
              <a:rPr lang="en-IN" dirty="0" smtClean="0">
                <a:latin typeface="Cambria" pitchFamily="18" charset="0"/>
                <a:ea typeface="Cambria" pitchFamily="18" charset="0"/>
              </a:rPr>
              <a:t>	Finally</a:t>
            </a:r>
            <a:r>
              <a:rPr lang="en-IN" dirty="0">
                <a:latin typeface="Cambria" pitchFamily="18" charset="0"/>
                <a:ea typeface="Cambria" pitchFamily="18" charset="0"/>
              </a:rPr>
              <a:t>, close and ask for the sale. Everything leading up to this moment is just for show. Now is your chance to earn your pay. Get a commitment!</a:t>
            </a:r>
          </a:p>
          <a:p>
            <a:pPr>
              <a:buFont typeface="Wingdings" pitchFamily="2" charset="2"/>
              <a:buChar char="v"/>
            </a:pPr>
            <a:endParaRPr lang="en-IN" dirty="0">
              <a:latin typeface="Cambria" pitchFamily="18" charset="0"/>
              <a:ea typeface="Cambria" pitchFamily="18" charset="0"/>
            </a:endParaRPr>
          </a:p>
        </p:txBody>
      </p:sp>
    </p:spTree>
    <p:extLst>
      <p:ext uri="{BB962C8B-B14F-4D97-AF65-F5344CB8AC3E}">
        <p14:creationId xmlns:p14="http://schemas.microsoft.com/office/powerpoint/2010/main" val="25631681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a:bodyPr>
          <a:lstStyle/>
          <a:p>
            <a:pPr>
              <a:buFont typeface="Courier New" pitchFamily="49" charset="0"/>
              <a:buChar char="o"/>
            </a:pPr>
            <a:endParaRPr lang="en-US" b="1" dirty="0" smtClean="0">
              <a:latin typeface="Cambria" pitchFamily="18" charset="0"/>
              <a:ea typeface="Cambria" pitchFamily="18" charset="0"/>
            </a:endParaRPr>
          </a:p>
          <a:p>
            <a:pPr>
              <a:buFont typeface="Courier New" pitchFamily="49" charset="0"/>
              <a:buChar char="o"/>
            </a:pPr>
            <a:r>
              <a:rPr lang="en-US" b="1" dirty="0" smtClean="0">
                <a:latin typeface="Cambria" pitchFamily="18" charset="0"/>
                <a:ea typeface="Cambria" pitchFamily="18" charset="0"/>
              </a:rPr>
              <a:t>1.TEXT(content)</a:t>
            </a:r>
          </a:p>
          <a:p>
            <a:pPr marL="109728" indent="0">
              <a:buNone/>
            </a:pPr>
            <a:endParaRPr lang="en-IN" dirty="0">
              <a:latin typeface="Cambria" pitchFamily="18" charset="0"/>
              <a:ea typeface="Cambria" pitchFamily="18" charset="0"/>
            </a:endParaRPr>
          </a:p>
          <a:p>
            <a:pPr>
              <a:buFont typeface="Courier New" pitchFamily="49" charset="0"/>
              <a:buChar char="o"/>
            </a:pPr>
            <a:r>
              <a:rPr lang="en-US" b="1" dirty="0">
                <a:latin typeface="Cambria" pitchFamily="18" charset="0"/>
                <a:ea typeface="Cambria" pitchFamily="18" charset="0"/>
              </a:rPr>
              <a:t>2.DELIVERY(manner in which you speak</a:t>
            </a:r>
            <a:r>
              <a:rPr lang="en-US" b="1" dirty="0" smtClean="0">
                <a:latin typeface="Cambria" pitchFamily="18" charset="0"/>
                <a:ea typeface="Cambria" pitchFamily="18" charset="0"/>
              </a:rPr>
              <a:t>)</a:t>
            </a:r>
          </a:p>
          <a:p>
            <a:pPr>
              <a:buFont typeface="Courier New" pitchFamily="49" charset="0"/>
              <a:buChar char="o"/>
            </a:pPr>
            <a:endParaRPr lang="en-IN" dirty="0">
              <a:latin typeface="Cambria" pitchFamily="18" charset="0"/>
              <a:ea typeface="Cambria" pitchFamily="18" charset="0"/>
            </a:endParaRPr>
          </a:p>
          <a:p>
            <a:pPr>
              <a:buFont typeface="Courier New" pitchFamily="49" charset="0"/>
              <a:buChar char="o"/>
            </a:pPr>
            <a:r>
              <a:rPr lang="en-US" b="1" dirty="0">
                <a:latin typeface="Cambria" pitchFamily="18" charset="0"/>
                <a:ea typeface="Cambria" pitchFamily="18" charset="0"/>
              </a:rPr>
              <a:t>3.MODULATION( vary the tone /pitch of the voice )</a:t>
            </a:r>
            <a:endParaRPr lang="en-IN" dirty="0">
              <a:latin typeface="Cambria" pitchFamily="18" charset="0"/>
              <a:ea typeface="Cambria" pitchFamily="18" charset="0"/>
            </a:endParaRPr>
          </a:p>
          <a:p>
            <a:pPr marL="109728" indent="0" fontAlgn="base">
              <a:buNone/>
            </a:pPr>
            <a:endParaRPr lang="en-IN" dirty="0">
              <a:latin typeface="Cambria" pitchFamily="18" charset="0"/>
              <a:ea typeface="Cambria" pitchFamily="18" charset="0"/>
            </a:endParaRPr>
          </a:p>
        </p:txBody>
      </p:sp>
      <p:sp>
        <p:nvSpPr>
          <p:cNvPr id="4" name="Title 3"/>
          <p:cNvSpPr>
            <a:spLocks noGrp="1"/>
          </p:cNvSpPr>
          <p:nvPr>
            <p:ph type="title"/>
          </p:nvPr>
        </p:nvSpPr>
        <p:spPr>
          <a:xfrm>
            <a:off x="609600" y="274637"/>
            <a:ext cx="10972800" cy="1542287"/>
          </a:xfrm>
        </p:spPr>
        <p:txBody>
          <a:bodyPr>
            <a:normAutofit/>
          </a:bodyPr>
          <a:lstStyle/>
          <a:p>
            <a:pPr algn="ctr"/>
            <a:r>
              <a:rPr lang="en-US" dirty="0">
                <a:solidFill>
                  <a:srgbClr val="C00000"/>
                </a:solidFill>
                <a:effectLst/>
                <a:latin typeface="Algerian" pitchFamily="82" charset="0"/>
              </a:rPr>
              <a:t>6 PRINCIPLES OF EFFECTIVE DETAILING</a:t>
            </a:r>
            <a:r>
              <a:rPr lang="en-IN" dirty="0">
                <a:effectLst/>
              </a:rPr>
              <a:t/>
            </a:r>
            <a:br>
              <a:rPr lang="en-IN" dirty="0">
                <a:effectLst/>
              </a:rPr>
            </a:br>
            <a:endParaRPr lang="en-IN" dirty="0">
              <a:latin typeface="Algerian" pitchFamily="82" charset="0"/>
            </a:endParaRPr>
          </a:p>
        </p:txBody>
      </p:sp>
      <p:sp>
        <p:nvSpPr>
          <p:cNvPr id="3" name="Content Placeholder 2"/>
          <p:cNvSpPr>
            <a:spLocks noGrp="1"/>
          </p:cNvSpPr>
          <p:nvPr>
            <p:ph sz="half" idx="2"/>
          </p:nvPr>
        </p:nvSpPr>
        <p:spPr/>
        <p:txBody>
          <a:bodyPr/>
          <a:lstStyle/>
          <a:p>
            <a:pPr>
              <a:buFont typeface="Courier New" pitchFamily="49" charset="0"/>
              <a:buChar char="o"/>
            </a:pPr>
            <a:r>
              <a:rPr lang="en-US" b="1" dirty="0" smtClean="0">
                <a:latin typeface="Cambria" pitchFamily="18" charset="0"/>
                <a:ea typeface="Cambria" pitchFamily="18" charset="0"/>
              </a:rPr>
              <a:t>4.synchronisation </a:t>
            </a:r>
            <a:r>
              <a:rPr lang="en-US" b="1" dirty="0">
                <a:latin typeface="Cambria" pitchFamily="18" charset="0"/>
                <a:ea typeface="Cambria" pitchFamily="18" charset="0"/>
              </a:rPr>
              <a:t>(what you tell and  what you show</a:t>
            </a:r>
            <a:r>
              <a:rPr lang="en-US" b="1" dirty="0" smtClean="0">
                <a:latin typeface="Cambria" pitchFamily="18" charset="0"/>
                <a:ea typeface="Cambria" pitchFamily="18" charset="0"/>
              </a:rPr>
              <a:t>)</a:t>
            </a:r>
          </a:p>
          <a:p>
            <a:pPr>
              <a:buFont typeface="Courier New" pitchFamily="49" charset="0"/>
              <a:buChar char="o"/>
            </a:pPr>
            <a:endParaRPr lang="en-IN" dirty="0">
              <a:latin typeface="Cambria" pitchFamily="18" charset="0"/>
              <a:ea typeface="Cambria" pitchFamily="18" charset="0"/>
            </a:endParaRPr>
          </a:p>
          <a:p>
            <a:pPr>
              <a:buFont typeface="Courier New" pitchFamily="49" charset="0"/>
              <a:buChar char="o"/>
            </a:pPr>
            <a:r>
              <a:rPr lang="en-US" b="1" dirty="0">
                <a:latin typeface="Cambria" pitchFamily="18" charset="0"/>
                <a:ea typeface="Cambria" pitchFamily="18" charset="0"/>
              </a:rPr>
              <a:t>5.handling of visual aid </a:t>
            </a:r>
            <a:r>
              <a:rPr lang="en-US" b="1" dirty="0" smtClean="0">
                <a:latin typeface="Cambria" pitchFamily="18" charset="0"/>
                <a:ea typeface="Cambria" pitchFamily="18" charset="0"/>
              </a:rPr>
              <a:t>pointer</a:t>
            </a:r>
          </a:p>
          <a:p>
            <a:pPr>
              <a:buFont typeface="Courier New" pitchFamily="49" charset="0"/>
              <a:buChar char="o"/>
            </a:pPr>
            <a:endParaRPr lang="en-IN" dirty="0">
              <a:latin typeface="Cambria" pitchFamily="18" charset="0"/>
              <a:ea typeface="Cambria" pitchFamily="18" charset="0"/>
            </a:endParaRPr>
          </a:p>
          <a:p>
            <a:pPr>
              <a:buFont typeface="Courier New" pitchFamily="49" charset="0"/>
              <a:buChar char="o"/>
            </a:pPr>
            <a:r>
              <a:rPr lang="en-US" b="1" dirty="0">
                <a:latin typeface="Cambria" pitchFamily="18" charset="0"/>
                <a:ea typeface="Cambria" pitchFamily="18" charset="0"/>
              </a:rPr>
              <a:t>6.detailing close</a:t>
            </a:r>
            <a:endParaRPr lang="en-IN" dirty="0">
              <a:latin typeface="Cambria" pitchFamily="18" charset="0"/>
              <a:ea typeface="Cambria" pitchFamily="18" charset="0"/>
            </a:endParaRPr>
          </a:p>
          <a:p>
            <a:endParaRPr lang="en-IN" dirty="0"/>
          </a:p>
        </p:txBody>
      </p:sp>
    </p:spTree>
    <p:extLst>
      <p:ext uri="{BB962C8B-B14F-4D97-AF65-F5344CB8AC3E}">
        <p14:creationId xmlns:p14="http://schemas.microsoft.com/office/powerpoint/2010/main" val="35154044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a:bodyPr>
          <a:lstStyle/>
          <a:p>
            <a:pPr marL="109728" indent="0" fontAlgn="base">
              <a:buNone/>
            </a:pPr>
            <a:r>
              <a:rPr lang="en-IN" b="1" i="1" dirty="0" smtClean="0">
                <a:latin typeface="Cambria" pitchFamily="18" charset="0"/>
                <a:ea typeface="Cambria" pitchFamily="18" charset="0"/>
              </a:rPr>
              <a:t>	</a:t>
            </a:r>
          </a:p>
          <a:p>
            <a:r>
              <a:rPr lang="en-US" sz="3200" b="1" dirty="0">
                <a:latin typeface="Cambria" pitchFamily="18" charset="0"/>
                <a:ea typeface="Cambria" pitchFamily="18" charset="0"/>
              </a:rPr>
              <a:t>1.must be </a:t>
            </a:r>
            <a:r>
              <a:rPr lang="en-US" sz="3200" b="1" dirty="0" smtClean="0">
                <a:latin typeface="Cambria" pitchFamily="18" charset="0"/>
                <a:ea typeface="Cambria" pitchFamily="18" charset="0"/>
              </a:rPr>
              <a:t>clear</a:t>
            </a:r>
          </a:p>
          <a:p>
            <a:endParaRPr lang="en-IN" sz="3200" dirty="0">
              <a:latin typeface="Cambria" pitchFamily="18" charset="0"/>
              <a:ea typeface="Cambria" pitchFamily="18" charset="0"/>
            </a:endParaRPr>
          </a:p>
          <a:p>
            <a:r>
              <a:rPr lang="en-US" sz="3200" b="1" dirty="0">
                <a:latin typeface="Cambria" pitchFamily="18" charset="0"/>
                <a:ea typeface="Cambria" pitchFamily="18" charset="0"/>
              </a:rPr>
              <a:t>2.must be </a:t>
            </a:r>
            <a:r>
              <a:rPr lang="en-US" sz="3200" b="1" dirty="0" smtClean="0">
                <a:latin typeface="Cambria" pitchFamily="18" charset="0"/>
                <a:ea typeface="Cambria" pitchFamily="18" charset="0"/>
              </a:rPr>
              <a:t>complete</a:t>
            </a:r>
          </a:p>
          <a:p>
            <a:pPr marL="109728" indent="0">
              <a:buNone/>
            </a:pPr>
            <a:endParaRPr lang="en-IN" sz="3200" dirty="0">
              <a:latin typeface="Cambria" pitchFamily="18" charset="0"/>
              <a:ea typeface="Cambria" pitchFamily="18" charset="0"/>
            </a:endParaRPr>
          </a:p>
          <a:p>
            <a:r>
              <a:rPr lang="en-US" sz="3200" b="1" dirty="0">
                <a:latin typeface="Cambria" pitchFamily="18" charset="0"/>
                <a:ea typeface="Cambria" pitchFamily="18" charset="0"/>
              </a:rPr>
              <a:t>3.must be confident</a:t>
            </a:r>
            <a:endParaRPr lang="en-IN" sz="3200" dirty="0">
              <a:latin typeface="Cambria" pitchFamily="18" charset="0"/>
              <a:ea typeface="Cambria" pitchFamily="18" charset="0"/>
            </a:endParaRPr>
          </a:p>
          <a:p>
            <a:pPr marL="109728" indent="0" fontAlgn="base">
              <a:buNone/>
            </a:pPr>
            <a:endParaRPr lang="en-IN" dirty="0"/>
          </a:p>
        </p:txBody>
      </p:sp>
      <p:sp>
        <p:nvSpPr>
          <p:cNvPr id="4" name="Title 3"/>
          <p:cNvSpPr>
            <a:spLocks noGrp="1"/>
          </p:cNvSpPr>
          <p:nvPr>
            <p:ph type="title"/>
          </p:nvPr>
        </p:nvSpPr>
        <p:spPr/>
        <p:txBody>
          <a:bodyPr>
            <a:normAutofit fontScale="90000"/>
          </a:bodyPr>
          <a:lstStyle/>
          <a:p>
            <a:pPr algn="ctr"/>
            <a:r>
              <a:rPr lang="en-IN" dirty="0">
                <a:solidFill>
                  <a:srgbClr val="C00000"/>
                </a:solidFill>
                <a:effectLst/>
                <a:latin typeface="Algerian" pitchFamily="82" charset="0"/>
              </a:rPr>
              <a:t/>
            </a:r>
            <a:br>
              <a:rPr lang="en-IN" dirty="0">
                <a:solidFill>
                  <a:srgbClr val="C00000"/>
                </a:solidFill>
                <a:effectLst/>
                <a:latin typeface="Algerian" pitchFamily="82" charset="0"/>
              </a:rPr>
            </a:br>
            <a:r>
              <a:rPr lang="en-US" dirty="0">
                <a:solidFill>
                  <a:srgbClr val="C00000"/>
                </a:solidFill>
                <a:effectLst/>
                <a:latin typeface="Algerian" pitchFamily="82" charset="0"/>
              </a:rPr>
              <a:t>QUALITIES OF A GOOD DETAILER(6 C’s)</a:t>
            </a:r>
            <a:r>
              <a:rPr lang="en-IN" dirty="0">
                <a:solidFill>
                  <a:srgbClr val="C00000"/>
                </a:solidFill>
                <a:effectLst/>
                <a:latin typeface="Algerian" pitchFamily="82" charset="0"/>
              </a:rPr>
              <a:t/>
            </a:r>
            <a:br>
              <a:rPr lang="en-IN" dirty="0">
                <a:solidFill>
                  <a:srgbClr val="C00000"/>
                </a:solidFill>
                <a:effectLst/>
                <a:latin typeface="Algerian" pitchFamily="82" charset="0"/>
              </a:rPr>
            </a:br>
            <a:endParaRPr lang="en-IN" dirty="0">
              <a:solidFill>
                <a:srgbClr val="C00000"/>
              </a:solidFill>
              <a:latin typeface="Algerian" pitchFamily="82" charset="0"/>
            </a:endParaRPr>
          </a:p>
        </p:txBody>
      </p:sp>
      <p:sp>
        <p:nvSpPr>
          <p:cNvPr id="3" name="Content Placeholder 2"/>
          <p:cNvSpPr>
            <a:spLocks noGrp="1"/>
          </p:cNvSpPr>
          <p:nvPr>
            <p:ph sz="half" idx="2"/>
          </p:nvPr>
        </p:nvSpPr>
        <p:spPr/>
        <p:txBody>
          <a:bodyPr/>
          <a:lstStyle/>
          <a:p>
            <a:endParaRPr lang="en-US" dirty="0" smtClean="0"/>
          </a:p>
          <a:p>
            <a:r>
              <a:rPr lang="en-US" b="1" dirty="0"/>
              <a:t>4.must eliminate </a:t>
            </a:r>
            <a:r>
              <a:rPr lang="en-US" b="1" dirty="0" smtClean="0"/>
              <a:t>competition</a:t>
            </a:r>
          </a:p>
          <a:p>
            <a:pPr marL="109728" indent="0">
              <a:buNone/>
            </a:pPr>
            <a:endParaRPr lang="en-IN" b="1" dirty="0"/>
          </a:p>
          <a:p>
            <a:r>
              <a:rPr lang="en-US" b="1" dirty="0"/>
              <a:t>5.must carry conviction(firm belief</a:t>
            </a:r>
            <a:r>
              <a:rPr lang="en-US" b="1" dirty="0" smtClean="0"/>
              <a:t>)</a:t>
            </a:r>
          </a:p>
          <a:p>
            <a:pPr marL="109728" indent="0">
              <a:buNone/>
            </a:pPr>
            <a:endParaRPr lang="en-IN" b="1" dirty="0"/>
          </a:p>
          <a:p>
            <a:r>
              <a:rPr lang="en-US" b="1" dirty="0"/>
              <a:t>6.must end with a close.</a:t>
            </a:r>
            <a:endParaRPr lang="en-IN" b="1" dirty="0"/>
          </a:p>
          <a:p>
            <a:endParaRPr lang="en-IN" b="1" dirty="0"/>
          </a:p>
        </p:txBody>
      </p:sp>
    </p:spTree>
    <p:extLst>
      <p:ext uri="{BB962C8B-B14F-4D97-AF65-F5344CB8AC3E}">
        <p14:creationId xmlns:p14="http://schemas.microsoft.com/office/powerpoint/2010/main" val="28702231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a:bodyPr>
          <a:lstStyle/>
          <a:p>
            <a:pPr marL="109728" indent="0" fontAlgn="base">
              <a:buNone/>
            </a:pPr>
            <a:r>
              <a:rPr lang="en-IN" dirty="0" smtClean="0">
                <a:latin typeface="Cambria" pitchFamily="18" charset="0"/>
                <a:ea typeface="Cambria" pitchFamily="18" charset="0"/>
              </a:rPr>
              <a:t>	.</a:t>
            </a:r>
            <a:endParaRPr lang="en-IN" dirty="0">
              <a:latin typeface="Cambria" pitchFamily="18" charset="0"/>
              <a:ea typeface="Cambria" pitchFamily="18" charset="0"/>
            </a:endParaRPr>
          </a:p>
          <a:p>
            <a:pPr lvl="0"/>
            <a:r>
              <a:rPr lang="en-IN" dirty="0" smtClean="0">
                <a:latin typeface="Cambria" pitchFamily="18" charset="0"/>
                <a:ea typeface="Cambria" pitchFamily="18" charset="0"/>
              </a:rPr>
              <a:t>	</a:t>
            </a:r>
            <a:r>
              <a:rPr lang="en-IN" b="1" i="1" dirty="0">
                <a:latin typeface="Cambria" pitchFamily="18" charset="0"/>
                <a:ea typeface="Cambria" pitchFamily="18" charset="0"/>
              </a:rPr>
              <a:t>To gain the doctor’s ATTENTION and retain it till the meeting ends</a:t>
            </a:r>
            <a:r>
              <a:rPr lang="en-IN" b="1" i="1" dirty="0" smtClean="0">
                <a:latin typeface="Cambria" pitchFamily="18" charset="0"/>
                <a:ea typeface="Cambria" pitchFamily="18" charset="0"/>
              </a:rPr>
              <a:t>.</a:t>
            </a:r>
          </a:p>
          <a:p>
            <a:pPr lvl="0"/>
            <a:endParaRPr lang="en-US" b="1" i="1" dirty="0">
              <a:latin typeface="Cambria" pitchFamily="18" charset="0"/>
              <a:ea typeface="Cambria" pitchFamily="18" charset="0"/>
            </a:endParaRPr>
          </a:p>
          <a:p>
            <a:pPr lvl="0"/>
            <a:endParaRPr lang="en-IN" b="1" dirty="0">
              <a:latin typeface="Cambria" pitchFamily="18" charset="0"/>
              <a:ea typeface="Cambria" pitchFamily="18" charset="0"/>
            </a:endParaRPr>
          </a:p>
          <a:p>
            <a:pPr lvl="0"/>
            <a:r>
              <a:rPr lang="en-IN" b="1" i="1" dirty="0">
                <a:latin typeface="Cambria" pitchFamily="18" charset="0"/>
                <a:ea typeface="Cambria" pitchFamily="18" charset="0"/>
              </a:rPr>
              <a:t>To stimulate his INTEREST in listening to our message in our product</a:t>
            </a:r>
            <a:endParaRPr lang="en-IN" b="1" dirty="0">
              <a:latin typeface="Cambria" pitchFamily="18" charset="0"/>
              <a:ea typeface="Cambria" pitchFamily="18" charset="0"/>
            </a:endParaRPr>
          </a:p>
          <a:p>
            <a:pPr marL="109728" indent="0" fontAlgn="base">
              <a:buNone/>
            </a:pPr>
            <a:endParaRPr lang="en-IN" dirty="0"/>
          </a:p>
        </p:txBody>
      </p:sp>
      <p:sp>
        <p:nvSpPr>
          <p:cNvPr id="4" name="Title 3"/>
          <p:cNvSpPr>
            <a:spLocks noGrp="1"/>
          </p:cNvSpPr>
          <p:nvPr>
            <p:ph type="title"/>
          </p:nvPr>
        </p:nvSpPr>
        <p:spPr>
          <a:xfrm>
            <a:off x="609600" y="274637"/>
            <a:ext cx="10972800" cy="1364157"/>
          </a:xfrm>
        </p:spPr>
        <p:txBody>
          <a:bodyPr>
            <a:normAutofit fontScale="90000"/>
          </a:bodyPr>
          <a:lstStyle/>
          <a:p>
            <a:pPr algn="ctr"/>
            <a:r>
              <a:rPr lang="en-US" dirty="0">
                <a:solidFill>
                  <a:srgbClr val="C00000"/>
                </a:solidFill>
                <a:effectLst/>
                <a:latin typeface="Algerian" pitchFamily="82" charset="0"/>
              </a:rPr>
              <a:t>STAGES OF DETAILING (</a:t>
            </a:r>
            <a:r>
              <a:rPr lang="en-US" dirty="0" err="1">
                <a:solidFill>
                  <a:srgbClr val="C00000"/>
                </a:solidFill>
                <a:effectLst/>
                <a:latin typeface="Algerian" pitchFamily="82" charset="0"/>
              </a:rPr>
              <a:t>aida</a:t>
            </a:r>
            <a:r>
              <a:rPr lang="en-US" dirty="0">
                <a:solidFill>
                  <a:srgbClr val="C00000"/>
                </a:solidFill>
                <a:effectLst/>
                <a:latin typeface="Algerian" pitchFamily="82" charset="0"/>
              </a:rPr>
              <a:t>)</a:t>
            </a:r>
            <a:r>
              <a:rPr lang="en-IN" dirty="0">
                <a:effectLst/>
              </a:rPr>
              <a:t/>
            </a:r>
            <a:br>
              <a:rPr lang="en-IN" dirty="0">
                <a:effectLst/>
              </a:rPr>
            </a:br>
            <a:r>
              <a:rPr lang="en-IN" dirty="0">
                <a:solidFill>
                  <a:srgbClr val="C00000"/>
                </a:solidFill>
                <a:effectLst/>
                <a:latin typeface="Algerian" pitchFamily="82" charset="0"/>
              </a:rPr>
              <a:t/>
            </a:r>
            <a:br>
              <a:rPr lang="en-IN" dirty="0">
                <a:solidFill>
                  <a:srgbClr val="C00000"/>
                </a:solidFill>
                <a:effectLst/>
                <a:latin typeface="Algerian" pitchFamily="82" charset="0"/>
              </a:rPr>
            </a:br>
            <a:endParaRPr lang="en-IN" dirty="0">
              <a:solidFill>
                <a:srgbClr val="C00000"/>
              </a:solidFill>
              <a:latin typeface="Algerian" pitchFamily="82" charset="0"/>
            </a:endParaRPr>
          </a:p>
        </p:txBody>
      </p:sp>
      <p:sp>
        <p:nvSpPr>
          <p:cNvPr id="3" name="Content Placeholder 2"/>
          <p:cNvSpPr>
            <a:spLocks noGrp="1"/>
          </p:cNvSpPr>
          <p:nvPr>
            <p:ph sz="half" idx="2"/>
          </p:nvPr>
        </p:nvSpPr>
        <p:spPr/>
        <p:txBody>
          <a:bodyPr/>
          <a:lstStyle/>
          <a:p>
            <a:endParaRPr lang="en-US" dirty="0" smtClean="0"/>
          </a:p>
          <a:p>
            <a:pPr lvl="0"/>
            <a:r>
              <a:rPr lang="en-IN" b="1" i="1" dirty="0">
                <a:latin typeface="Cambria" pitchFamily="18" charset="0"/>
                <a:ea typeface="Cambria" pitchFamily="18" charset="0"/>
              </a:rPr>
              <a:t>To arouse a DESIRE in him to use our product</a:t>
            </a:r>
            <a:r>
              <a:rPr lang="en-IN" b="1" i="1" dirty="0" smtClean="0">
                <a:latin typeface="Cambria" pitchFamily="18" charset="0"/>
                <a:ea typeface="Cambria" pitchFamily="18" charset="0"/>
              </a:rPr>
              <a:t>.</a:t>
            </a:r>
          </a:p>
          <a:p>
            <a:pPr lvl="0"/>
            <a:endParaRPr lang="en-US" b="1" i="1" dirty="0">
              <a:latin typeface="Cambria" pitchFamily="18" charset="0"/>
              <a:ea typeface="Cambria" pitchFamily="18" charset="0"/>
            </a:endParaRPr>
          </a:p>
          <a:p>
            <a:pPr lvl="0"/>
            <a:endParaRPr lang="en-US" b="1" i="1" dirty="0" smtClean="0">
              <a:latin typeface="Cambria" pitchFamily="18" charset="0"/>
              <a:ea typeface="Cambria" pitchFamily="18" charset="0"/>
            </a:endParaRPr>
          </a:p>
          <a:p>
            <a:pPr lvl="0"/>
            <a:endParaRPr lang="en-IN" dirty="0">
              <a:latin typeface="Cambria" pitchFamily="18" charset="0"/>
              <a:ea typeface="Cambria" pitchFamily="18" charset="0"/>
            </a:endParaRPr>
          </a:p>
          <a:p>
            <a:pPr lvl="0"/>
            <a:r>
              <a:rPr lang="en-IN" b="1" i="1" dirty="0">
                <a:latin typeface="Cambria" pitchFamily="18" charset="0"/>
                <a:ea typeface="Cambria" pitchFamily="18" charset="0"/>
              </a:rPr>
              <a:t>And thus provoke ACTION , </a:t>
            </a:r>
            <a:r>
              <a:rPr lang="en-IN" b="1" i="1" dirty="0" err="1">
                <a:latin typeface="Cambria" pitchFamily="18" charset="0"/>
                <a:ea typeface="Cambria" pitchFamily="18" charset="0"/>
              </a:rPr>
              <a:t>i,e</a:t>
            </a:r>
            <a:r>
              <a:rPr lang="en-IN" b="1" i="1" dirty="0">
                <a:latin typeface="Cambria" pitchFamily="18" charset="0"/>
                <a:ea typeface="Cambria" pitchFamily="18" charset="0"/>
              </a:rPr>
              <a:t> to prescribe the product.</a:t>
            </a:r>
            <a:endParaRPr lang="en-IN" dirty="0">
              <a:latin typeface="Cambria" pitchFamily="18" charset="0"/>
              <a:ea typeface="Cambria" pitchFamily="18" charset="0"/>
            </a:endParaRPr>
          </a:p>
          <a:p>
            <a:endParaRPr lang="en-IN" dirty="0">
              <a:latin typeface="Cambria" pitchFamily="18" charset="0"/>
              <a:ea typeface="Cambria" pitchFamily="18" charset="0"/>
            </a:endParaRPr>
          </a:p>
        </p:txBody>
      </p:sp>
    </p:spTree>
    <p:extLst>
      <p:ext uri="{BB962C8B-B14F-4D97-AF65-F5344CB8AC3E}">
        <p14:creationId xmlns:p14="http://schemas.microsoft.com/office/powerpoint/2010/main" val="25135519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594</TotalTime>
  <Words>236</Words>
  <Application>Microsoft Office PowerPoint</Application>
  <PresentationFormat>Custom</PresentationFormat>
  <Paragraphs>92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IT Enabled Medical Sales Representative   Module 1 Course Code:-MSR3021 TOPIC:- </vt:lpstr>
      <vt:lpstr>PHARMACEUTICALS DETAILING     </vt:lpstr>
      <vt:lpstr>Benefits of pharmaceutical detailing  </vt:lpstr>
      <vt:lpstr> Characteristics of Detailing:-  </vt:lpstr>
      <vt:lpstr>WHY SHOULD A DETAILING HAVE TO BE AN AUDIO VISUAL?  </vt:lpstr>
      <vt:lpstr>4 Steps of Effective Detailing  </vt:lpstr>
      <vt:lpstr>6 PRINCIPLES OF EFFECTIVE DETAILING </vt:lpstr>
      <vt:lpstr> QUALITIES OF A GOOD DETAILER(6 C’s) </vt:lpstr>
      <vt:lpstr>STAGES OF DETAILING (aida)  </vt:lpstr>
      <vt:lpstr>THANK YOU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Enabled Medical Sales Representative   Module 1 Orientation Module TOPIC:- </dc:title>
  <dc:creator>DELL</dc:creator>
  <cp:lastModifiedBy>ismail - [2010]</cp:lastModifiedBy>
  <cp:revision>76</cp:revision>
  <dcterms:created xsi:type="dcterms:W3CDTF">2024-03-27T03:39:30Z</dcterms:created>
  <dcterms:modified xsi:type="dcterms:W3CDTF">2024-05-30T05:46:31Z</dcterms:modified>
</cp:coreProperties>
</file>